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notesMasterIdLst>
    <p:notesMasterId r:id="rId63"/>
  </p:notesMasterIdLst>
  <p:handoutMasterIdLst>
    <p:handoutMasterId r:id="rId64"/>
  </p:handoutMasterIdLst>
  <p:sldIdLst>
    <p:sldId id="257" r:id="rId2"/>
    <p:sldId id="256" r:id="rId3"/>
    <p:sldId id="258" r:id="rId4"/>
    <p:sldId id="259" r:id="rId5"/>
    <p:sldId id="264" r:id="rId6"/>
    <p:sldId id="260" r:id="rId7"/>
    <p:sldId id="265" r:id="rId8"/>
    <p:sldId id="261" r:id="rId9"/>
    <p:sldId id="262" r:id="rId10"/>
    <p:sldId id="263" r:id="rId11"/>
    <p:sldId id="268" r:id="rId12"/>
    <p:sldId id="269" r:id="rId13"/>
    <p:sldId id="270" r:id="rId14"/>
    <p:sldId id="271" r:id="rId15"/>
    <p:sldId id="272" r:id="rId16"/>
    <p:sldId id="273" r:id="rId17"/>
    <p:sldId id="266" r:id="rId18"/>
    <p:sldId id="292" r:id="rId19"/>
    <p:sldId id="267" r:id="rId20"/>
    <p:sldId id="275" r:id="rId21"/>
    <p:sldId id="295" r:id="rId22"/>
    <p:sldId id="276" r:id="rId23"/>
    <p:sldId id="277" r:id="rId24"/>
    <p:sldId id="278" r:id="rId25"/>
    <p:sldId id="279" r:id="rId26"/>
    <p:sldId id="281" r:id="rId27"/>
    <p:sldId id="293" r:id="rId28"/>
    <p:sldId id="282" r:id="rId29"/>
    <p:sldId id="296" r:id="rId30"/>
    <p:sldId id="283" r:id="rId31"/>
    <p:sldId id="294" r:id="rId32"/>
    <p:sldId id="284" r:id="rId33"/>
    <p:sldId id="285" r:id="rId34"/>
    <p:sldId id="286" r:id="rId35"/>
    <p:sldId id="287" r:id="rId36"/>
    <p:sldId id="288" r:id="rId37"/>
    <p:sldId id="289" r:id="rId38"/>
    <p:sldId id="290"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291" r:id="rId62"/>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9644"/>
    <a:srgbClr val="FF9966"/>
    <a:srgbClr val="FFFF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48" d="100"/>
          <a:sy n="48" d="100"/>
        </p:scale>
        <p:origin x="1341" y="45"/>
      </p:cViewPr>
      <p:guideLst>
        <p:guide orient="horz" pos="2160"/>
        <p:guide pos="2880"/>
      </p:guideLst>
    </p:cSldViewPr>
  </p:slideViewPr>
  <p:outlineViewPr>
    <p:cViewPr>
      <p:scale>
        <a:sx n="33" d="100"/>
        <a:sy n="33" d="100"/>
      </p:scale>
      <p:origin x="48" y="2823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r>
              <a:rPr lang="en-US"/>
              <a:t>Presgrave &amp; Matthews</a:t>
            </a:r>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F9742AE5-5884-4741-986D-4F30B327A298}" type="datetimeFigureOut">
              <a:rPr lang="en-US" smtClean="0"/>
              <a:t>12/24/2019</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EFAD3826-93AD-4649-BDF9-38933933F433}" type="slidenum">
              <a:rPr lang="en-US" smtClean="0"/>
              <a:t>‹#›</a:t>
            </a:fld>
            <a:endParaRPr lang="en-US"/>
          </a:p>
        </p:txBody>
      </p:sp>
    </p:spTree>
    <p:extLst>
      <p:ext uri="{BB962C8B-B14F-4D97-AF65-F5344CB8AC3E}">
        <p14:creationId xmlns:p14="http://schemas.microsoft.com/office/powerpoint/2010/main" val="3626537317"/>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r>
              <a:rPr lang="en-US"/>
              <a:t>Presgrave &amp; Matthews</a:t>
            </a:r>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C4970065-B583-4FC6-8244-122048EFFAB5}" type="datetimeFigureOut">
              <a:rPr lang="en-US" smtClean="0"/>
              <a:t>12/24/2019</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703B2C4C-5901-4796-A456-CC2DD08213ED}" type="slidenum">
              <a:rPr lang="en-US" smtClean="0"/>
              <a:t>‹#›</a:t>
            </a:fld>
            <a:endParaRPr lang="en-US"/>
          </a:p>
        </p:txBody>
      </p:sp>
    </p:spTree>
    <p:extLst>
      <p:ext uri="{BB962C8B-B14F-4D97-AF65-F5344CB8AC3E}">
        <p14:creationId xmlns:p14="http://schemas.microsoft.com/office/powerpoint/2010/main" val="485084433"/>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3B2C4C-5901-4796-A456-CC2DD08213ED}" type="slidenum">
              <a:rPr lang="en-US" smtClean="0"/>
              <a:t>1</a:t>
            </a:fld>
            <a:endParaRPr lang="en-US"/>
          </a:p>
        </p:txBody>
      </p:sp>
      <p:sp>
        <p:nvSpPr>
          <p:cNvPr id="5" name="Header Placeholder 4"/>
          <p:cNvSpPr>
            <a:spLocks noGrp="1"/>
          </p:cNvSpPr>
          <p:nvPr>
            <p:ph type="hdr" sz="quarter" idx="11"/>
          </p:nvPr>
        </p:nvSpPr>
        <p:spPr/>
        <p:txBody>
          <a:bodyPr/>
          <a:lstStyle/>
          <a:p>
            <a:r>
              <a:rPr lang="en-US"/>
              <a:t>Presgrave &amp; Matthews</a:t>
            </a:r>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4221965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3B2C4C-5901-4796-A456-CC2DD08213ED}" type="slidenum">
              <a:rPr lang="en-US" smtClean="0"/>
              <a:t>3</a:t>
            </a:fld>
            <a:endParaRPr lang="en-US"/>
          </a:p>
        </p:txBody>
      </p:sp>
      <p:sp>
        <p:nvSpPr>
          <p:cNvPr id="5" name="Header Placeholder 4"/>
          <p:cNvSpPr>
            <a:spLocks noGrp="1"/>
          </p:cNvSpPr>
          <p:nvPr>
            <p:ph type="hdr" sz="quarter" idx="11"/>
          </p:nvPr>
        </p:nvSpPr>
        <p:spPr/>
        <p:txBody>
          <a:bodyPr/>
          <a:lstStyle/>
          <a:p>
            <a:r>
              <a:rPr lang="en-US"/>
              <a:t>Presgrave &amp; Matthews</a:t>
            </a:r>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1104980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E6188CD-325C-48F2-B06C-EE0F05923B81}" type="datetime1">
              <a:rPr lang="en-US" smtClean="0"/>
              <a:t>12/24/2019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a:t>Presgrave &amp; Matthews </a:t>
            </a: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B0C138C-05A2-4992-9413-9F6F027FD153}" type="slidenum">
              <a:rPr lang="en-US" smtClean="0"/>
              <a:t>‹#›</a:t>
            </a:fld>
            <a:endParaRPr lang="en-US"/>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CBFA70C-64E7-4469-96BA-F81D30FD7773}" type="datetime1">
              <a:rPr lang="en-US" smtClean="0"/>
              <a:t>12/24/2019</a:t>
            </a:fld>
            <a:endParaRPr lang="en-US"/>
          </a:p>
        </p:txBody>
      </p:sp>
      <p:sp>
        <p:nvSpPr>
          <p:cNvPr id="5" name="Footer Placeholder 4"/>
          <p:cNvSpPr>
            <a:spLocks noGrp="1"/>
          </p:cNvSpPr>
          <p:nvPr>
            <p:ph type="ftr" sz="quarter" idx="11"/>
          </p:nvPr>
        </p:nvSpPr>
        <p:spPr/>
        <p:txBody>
          <a:bodyPr/>
          <a:lstStyle/>
          <a:p>
            <a:r>
              <a:rPr lang="en-US"/>
              <a:t>Presgrave &amp; Matthews </a:t>
            </a:r>
          </a:p>
        </p:txBody>
      </p:sp>
      <p:sp>
        <p:nvSpPr>
          <p:cNvPr id="6" name="Slide Number Placeholder 5"/>
          <p:cNvSpPr>
            <a:spLocks noGrp="1"/>
          </p:cNvSpPr>
          <p:nvPr>
            <p:ph type="sldNum" sz="quarter" idx="12"/>
          </p:nvPr>
        </p:nvSpPr>
        <p:spPr/>
        <p:txBody>
          <a:bodyPr/>
          <a:lstStyle/>
          <a:p>
            <a:fld id="{9B0C138C-05A2-4992-9413-9F6F027FD153}" type="slidenum">
              <a:rPr lang="en-US" smtClean="0"/>
              <a:t>‹#›</a:t>
            </a:fld>
            <a:endParaRPr lang="en-US"/>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19C1472-CD6F-41DF-84D6-4A09D6404D4E}" type="datetime1">
              <a:rPr lang="en-US" smtClean="0"/>
              <a:t>12/24/2019</a:t>
            </a:fld>
            <a:endParaRPr lang="en-US"/>
          </a:p>
        </p:txBody>
      </p:sp>
      <p:sp>
        <p:nvSpPr>
          <p:cNvPr id="5" name="Footer Placeholder 4"/>
          <p:cNvSpPr>
            <a:spLocks noGrp="1"/>
          </p:cNvSpPr>
          <p:nvPr>
            <p:ph type="ftr" sz="quarter" idx="11"/>
          </p:nvPr>
        </p:nvSpPr>
        <p:spPr/>
        <p:txBody>
          <a:bodyPr/>
          <a:lstStyle/>
          <a:p>
            <a:r>
              <a:rPr lang="en-US"/>
              <a:t>Presgrave &amp; Matthews </a:t>
            </a:r>
          </a:p>
        </p:txBody>
      </p:sp>
      <p:sp>
        <p:nvSpPr>
          <p:cNvPr id="6" name="Slide Number Placeholder 5"/>
          <p:cNvSpPr>
            <a:spLocks noGrp="1"/>
          </p:cNvSpPr>
          <p:nvPr>
            <p:ph type="sldNum" sz="quarter" idx="12"/>
          </p:nvPr>
        </p:nvSpPr>
        <p:spPr/>
        <p:txBody>
          <a:bodyPr/>
          <a:lstStyle/>
          <a:p>
            <a:fld id="{9B0C138C-05A2-4992-9413-9F6F027FD153}" type="slidenum">
              <a:rPr lang="en-US" smtClean="0"/>
              <a:t>‹#›</a:t>
            </a:fld>
            <a:endParaRPr lang="en-US"/>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FBDA38C-CCE8-45B4-BB11-15A99FCA0177}" type="datetime1">
              <a:rPr lang="en-US" smtClean="0"/>
              <a:t>12/24/2019</a:t>
            </a:fld>
            <a:endParaRPr lang="en-US"/>
          </a:p>
        </p:txBody>
      </p:sp>
      <p:sp>
        <p:nvSpPr>
          <p:cNvPr id="5" name="Footer Placeholder 4"/>
          <p:cNvSpPr>
            <a:spLocks noGrp="1"/>
          </p:cNvSpPr>
          <p:nvPr>
            <p:ph type="ftr" sz="quarter" idx="11"/>
          </p:nvPr>
        </p:nvSpPr>
        <p:spPr/>
        <p:txBody>
          <a:bodyPr/>
          <a:lstStyle/>
          <a:p>
            <a:r>
              <a:rPr lang="en-US"/>
              <a:t>Presgrave &amp; Matthews </a:t>
            </a:r>
          </a:p>
        </p:txBody>
      </p:sp>
      <p:sp>
        <p:nvSpPr>
          <p:cNvPr id="6" name="Slide Number Placeholder 5"/>
          <p:cNvSpPr>
            <a:spLocks noGrp="1"/>
          </p:cNvSpPr>
          <p:nvPr>
            <p:ph type="sldNum" sz="quarter" idx="12"/>
          </p:nvPr>
        </p:nvSpPr>
        <p:spPr/>
        <p:txBody>
          <a:bodyPr/>
          <a:lstStyle/>
          <a:p>
            <a:fld id="{9B0C138C-05A2-4992-9413-9F6F027FD153}"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40D0E2E-ACEE-4FC4-8FA0-17ED068D26F7}" type="datetime1">
              <a:rPr lang="en-US" smtClean="0"/>
              <a:t>12/24/2019</a:t>
            </a:fld>
            <a:endParaRPr lang="en-US"/>
          </a:p>
        </p:txBody>
      </p:sp>
      <p:sp>
        <p:nvSpPr>
          <p:cNvPr id="5" name="Footer Placeholder 4"/>
          <p:cNvSpPr>
            <a:spLocks noGrp="1"/>
          </p:cNvSpPr>
          <p:nvPr>
            <p:ph type="ftr" sz="quarter" idx="11"/>
          </p:nvPr>
        </p:nvSpPr>
        <p:spPr/>
        <p:txBody>
          <a:bodyPr/>
          <a:lstStyle/>
          <a:p>
            <a:r>
              <a:rPr lang="en-US"/>
              <a:t>Presgrave &amp; Matthews </a:t>
            </a:r>
          </a:p>
        </p:txBody>
      </p:sp>
      <p:sp>
        <p:nvSpPr>
          <p:cNvPr id="6" name="Slide Number Placeholder 5"/>
          <p:cNvSpPr>
            <a:spLocks noGrp="1"/>
          </p:cNvSpPr>
          <p:nvPr>
            <p:ph type="sldNum" sz="quarter" idx="12"/>
          </p:nvPr>
        </p:nvSpPr>
        <p:spPr/>
        <p:txBody>
          <a:bodyPr/>
          <a:lstStyle/>
          <a:p>
            <a:fld id="{9B0C138C-05A2-4992-9413-9F6F027FD153}"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9DB8C13-C65C-4E0C-AC9D-6BF560B7A67D}" type="datetime1">
              <a:rPr lang="en-US" smtClean="0"/>
              <a:t>12/24/2019</a:t>
            </a:fld>
            <a:endParaRPr lang="en-US"/>
          </a:p>
        </p:txBody>
      </p:sp>
      <p:sp>
        <p:nvSpPr>
          <p:cNvPr id="6" name="Footer Placeholder 5"/>
          <p:cNvSpPr>
            <a:spLocks noGrp="1"/>
          </p:cNvSpPr>
          <p:nvPr>
            <p:ph type="ftr" sz="quarter" idx="11"/>
          </p:nvPr>
        </p:nvSpPr>
        <p:spPr/>
        <p:txBody>
          <a:bodyPr/>
          <a:lstStyle/>
          <a:p>
            <a:r>
              <a:rPr lang="en-US"/>
              <a:t>Presgrave &amp; Matthews </a:t>
            </a:r>
          </a:p>
        </p:txBody>
      </p:sp>
      <p:sp>
        <p:nvSpPr>
          <p:cNvPr id="7" name="Slide Number Placeholder 6"/>
          <p:cNvSpPr>
            <a:spLocks noGrp="1"/>
          </p:cNvSpPr>
          <p:nvPr>
            <p:ph type="sldNum" sz="quarter" idx="12"/>
          </p:nvPr>
        </p:nvSpPr>
        <p:spPr/>
        <p:txBody>
          <a:bodyPr/>
          <a:lstStyle/>
          <a:p>
            <a:fld id="{9B0C138C-05A2-4992-9413-9F6F027FD153}"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51E19D2-3096-4DA9-B0EC-FF0F08D53453}" type="datetime1">
              <a:rPr lang="en-US" smtClean="0"/>
              <a:t>12/24/2019</a:t>
            </a:fld>
            <a:endParaRPr lang="en-US"/>
          </a:p>
        </p:txBody>
      </p:sp>
      <p:sp>
        <p:nvSpPr>
          <p:cNvPr id="8" name="Footer Placeholder 7"/>
          <p:cNvSpPr>
            <a:spLocks noGrp="1"/>
          </p:cNvSpPr>
          <p:nvPr>
            <p:ph type="ftr" sz="quarter" idx="11"/>
          </p:nvPr>
        </p:nvSpPr>
        <p:spPr/>
        <p:txBody>
          <a:bodyPr/>
          <a:lstStyle/>
          <a:p>
            <a:r>
              <a:rPr lang="en-US"/>
              <a:t>Presgrave &amp; Matthews </a:t>
            </a:r>
          </a:p>
        </p:txBody>
      </p:sp>
      <p:sp>
        <p:nvSpPr>
          <p:cNvPr id="9" name="Slide Number Placeholder 8"/>
          <p:cNvSpPr>
            <a:spLocks noGrp="1"/>
          </p:cNvSpPr>
          <p:nvPr>
            <p:ph type="sldNum" sz="quarter" idx="12"/>
          </p:nvPr>
        </p:nvSpPr>
        <p:spPr/>
        <p:txBody>
          <a:bodyPr/>
          <a:lstStyle/>
          <a:p>
            <a:fld id="{9B0C138C-05A2-4992-9413-9F6F027FD153}" type="slidenum">
              <a:rPr lang="en-US" smtClean="0"/>
              <a:t>‹#›</a:t>
            </a:fld>
            <a:endParaRPr lang="en-US"/>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F59DA05-1B54-4030-A810-3CF9F54E01F0}" type="datetime1">
              <a:rPr lang="en-US" smtClean="0"/>
              <a:t>12/24/2019</a:t>
            </a:fld>
            <a:endParaRPr lang="en-US"/>
          </a:p>
        </p:txBody>
      </p:sp>
      <p:sp>
        <p:nvSpPr>
          <p:cNvPr id="4" name="Footer Placeholder 3"/>
          <p:cNvSpPr>
            <a:spLocks noGrp="1"/>
          </p:cNvSpPr>
          <p:nvPr>
            <p:ph type="ftr" sz="quarter" idx="11"/>
          </p:nvPr>
        </p:nvSpPr>
        <p:spPr/>
        <p:txBody>
          <a:bodyPr/>
          <a:lstStyle/>
          <a:p>
            <a:r>
              <a:rPr lang="en-US"/>
              <a:t>Presgrave &amp; Matthews </a:t>
            </a:r>
          </a:p>
        </p:txBody>
      </p:sp>
      <p:sp>
        <p:nvSpPr>
          <p:cNvPr id="5" name="Slide Number Placeholder 4"/>
          <p:cNvSpPr>
            <a:spLocks noGrp="1"/>
          </p:cNvSpPr>
          <p:nvPr>
            <p:ph type="sldNum" sz="quarter" idx="12"/>
          </p:nvPr>
        </p:nvSpPr>
        <p:spPr/>
        <p:txBody>
          <a:bodyPr/>
          <a:lstStyle/>
          <a:p>
            <a:fld id="{9B0C138C-05A2-4992-9413-9F6F027FD153}"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31954E-6005-4A16-A249-21EF80B0D075}" type="datetime1">
              <a:rPr lang="en-US" smtClean="0"/>
              <a:t>12/24/2019</a:t>
            </a:fld>
            <a:endParaRPr lang="en-US"/>
          </a:p>
        </p:txBody>
      </p:sp>
      <p:sp>
        <p:nvSpPr>
          <p:cNvPr id="3" name="Footer Placeholder 2"/>
          <p:cNvSpPr>
            <a:spLocks noGrp="1"/>
          </p:cNvSpPr>
          <p:nvPr>
            <p:ph type="ftr" sz="quarter" idx="11"/>
          </p:nvPr>
        </p:nvSpPr>
        <p:spPr/>
        <p:txBody>
          <a:bodyPr/>
          <a:lstStyle/>
          <a:p>
            <a:r>
              <a:rPr lang="en-US"/>
              <a:t>Presgrave &amp; Matthews </a:t>
            </a:r>
          </a:p>
        </p:txBody>
      </p:sp>
      <p:sp>
        <p:nvSpPr>
          <p:cNvPr id="4" name="Slide Number Placeholder 3"/>
          <p:cNvSpPr>
            <a:spLocks noGrp="1"/>
          </p:cNvSpPr>
          <p:nvPr>
            <p:ph type="sldNum" sz="quarter" idx="12"/>
          </p:nvPr>
        </p:nvSpPr>
        <p:spPr/>
        <p:txBody>
          <a:bodyPr/>
          <a:lstStyle/>
          <a:p>
            <a:fld id="{9B0C138C-05A2-4992-9413-9F6F027FD153}" type="slidenum">
              <a:rPr lang="en-US" smtClean="0"/>
              <a:t>‹#›</a:t>
            </a:fld>
            <a:endParaRPr lang="en-US"/>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C514342C-A31B-41E0-A9AD-15491153A139}" type="datetime1">
              <a:rPr lang="en-US" smtClean="0"/>
              <a:t>12/24/2019</a:t>
            </a:fld>
            <a:endParaRPr lang="en-US"/>
          </a:p>
        </p:txBody>
      </p:sp>
      <p:sp>
        <p:nvSpPr>
          <p:cNvPr id="6" name="Footer Placeholder 5"/>
          <p:cNvSpPr>
            <a:spLocks noGrp="1"/>
          </p:cNvSpPr>
          <p:nvPr>
            <p:ph type="ftr" sz="quarter" idx="11"/>
          </p:nvPr>
        </p:nvSpPr>
        <p:spPr/>
        <p:txBody>
          <a:bodyPr/>
          <a:lstStyle/>
          <a:p>
            <a:r>
              <a:rPr lang="en-US"/>
              <a:t>Presgrave &amp; Matthews </a:t>
            </a:r>
          </a:p>
        </p:txBody>
      </p:sp>
      <p:sp>
        <p:nvSpPr>
          <p:cNvPr id="7" name="Slide Number Placeholder 6"/>
          <p:cNvSpPr>
            <a:spLocks noGrp="1"/>
          </p:cNvSpPr>
          <p:nvPr>
            <p:ph type="sldNum" sz="quarter" idx="12"/>
          </p:nvPr>
        </p:nvSpPr>
        <p:spPr/>
        <p:txBody>
          <a:bodyPr/>
          <a:lstStyle/>
          <a:p>
            <a:fld id="{9B0C138C-05A2-4992-9413-9F6F027FD153}" type="slidenum">
              <a:rPr lang="en-US" smtClean="0"/>
              <a:t>‹#›</a:t>
            </a:fld>
            <a:endParaRPr lang="en-US"/>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55B6381-2695-43DE-B867-9B38FBC8070F}" type="datetime1">
              <a:rPr lang="en-US" smtClean="0"/>
              <a:t>12/24/2019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a:t>Presgrave &amp; Matthews </a:t>
            </a: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B0C138C-05A2-4992-9413-9F6F027FD153}"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B26125F-F56C-4F54-ADBA-F25B930983D3}" type="datetime1">
              <a:rPr lang="en-US" smtClean="0"/>
              <a:t>12/24/2019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a:t>Presgrave &amp; Matthews </a:t>
            </a: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B0C138C-05A2-4992-9413-9F6F027FD15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ransition spd="slow">
    <p:push dir="u"/>
  </p:transition>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8229600" cy="3304108"/>
          </a:xfr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br>
              <a:rPr lang="en-US" sz="5300" b="1" dirty="0">
                <a:solidFill>
                  <a:schemeClr val="tx1"/>
                </a:solidFill>
                <a:effectLst/>
                <a:latin typeface="Narkisim" pitchFamily="34" charset="-79"/>
                <a:cs typeface="Narkisim" pitchFamily="34" charset="-79"/>
              </a:rPr>
            </a:br>
            <a:br>
              <a:rPr lang="en-US" sz="5300" dirty="0">
                <a:solidFill>
                  <a:schemeClr val="tx1"/>
                </a:solidFill>
                <a:effectLst/>
                <a:latin typeface="Narkisim" pitchFamily="34" charset="-79"/>
                <a:cs typeface="Narkisim" pitchFamily="34" charset="-79"/>
              </a:rPr>
            </a:br>
            <a:r>
              <a:rPr lang="en-US" sz="5300" b="1" dirty="0">
                <a:solidFill>
                  <a:schemeClr val="tx1"/>
                </a:solidFill>
                <a:effectLst/>
                <a:latin typeface="Narkisim" pitchFamily="34" charset="-79"/>
                <a:cs typeface="Narkisim" pitchFamily="34" charset="-79"/>
              </a:rPr>
              <a:t>PAM NORTHERN CHAPTER</a:t>
            </a:r>
            <a:r>
              <a:rPr lang="en-US" sz="5300" dirty="0">
                <a:solidFill>
                  <a:schemeClr val="tx1"/>
                </a:solidFill>
                <a:effectLst/>
                <a:latin typeface="Narkisim" pitchFamily="34" charset="-79"/>
                <a:cs typeface="Narkisim" pitchFamily="34" charset="-79"/>
              </a:rPr>
              <a:t> </a:t>
            </a:r>
            <a:br>
              <a:rPr lang="en-US" dirty="0">
                <a:solidFill>
                  <a:schemeClr val="tx1"/>
                </a:solidFill>
              </a:rPr>
            </a:br>
            <a:r>
              <a:rPr lang="en-US" sz="3600" dirty="0">
                <a:solidFill>
                  <a:schemeClr val="tx1"/>
                </a:solidFill>
                <a:latin typeface="Aparajita" pitchFamily="34" charset="0"/>
                <a:cs typeface="Aparajita" pitchFamily="34" charset="0"/>
              </a:rPr>
              <a:t>Seminar on Practical Construction Law </a:t>
            </a:r>
            <a:br>
              <a:rPr lang="en-US" sz="3600" dirty="0">
                <a:solidFill>
                  <a:schemeClr val="tx1"/>
                </a:solidFill>
                <a:latin typeface="Aparajita" pitchFamily="34" charset="0"/>
                <a:cs typeface="Aparajita" pitchFamily="34" charset="0"/>
              </a:rPr>
            </a:br>
            <a:br>
              <a:rPr lang="en-US" sz="3600" dirty="0">
                <a:solidFill>
                  <a:schemeClr val="tx1"/>
                </a:solidFill>
                <a:latin typeface="Aparajita" pitchFamily="34" charset="0"/>
                <a:cs typeface="Aparajita" pitchFamily="34" charset="0"/>
              </a:rPr>
            </a:br>
            <a:r>
              <a:rPr lang="en-US" sz="3600" u="sng" dirty="0">
                <a:solidFill>
                  <a:schemeClr val="accent2">
                    <a:lumMod val="75000"/>
                  </a:schemeClr>
                </a:solidFill>
                <a:latin typeface="Aparajita" pitchFamily="34" charset="0"/>
                <a:cs typeface="Aparajita" pitchFamily="34" charset="0"/>
              </a:rPr>
              <a:t>TIME IN CONSTRUCTION CONTRACT</a:t>
            </a:r>
            <a:br>
              <a:rPr lang="en-US" sz="3100" dirty="0">
                <a:solidFill>
                  <a:schemeClr val="accent2">
                    <a:lumMod val="75000"/>
                  </a:schemeClr>
                </a:solidFill>
              </a:rPr>
            </a:br>
            <a:br>
              <a:rPr lang="en-US" dirty="0">
                <a:solidFill>
                  <a:schemeClr val="tx1"/>
                </a:solidFill>
              </a:rPr>
            </a:br>
            <a:r>
              <a:rPr lang="en-US" sz="2700" dirty="0">
                <a:solidFill>
                  <a:schemeClr val="tx1"/>
                </a:solidFill>
                <a:latin typeface="Californian FB" pitchFamily="18" charset="0"/>
              </a:rPr>
              <a:t>Penang, 21</a:t>
            </a:r>
            <a:r>
              <a:rPr lang="en-US" sz="2700" baseline="30000" dirty="0">
                <a:solidFill>
                  <a:schemeClr val="tx1"/>
                </a:solidFill>
                <a:latin typeface="Californian FB" pitchFamily="18" charset="0"/>
              </a:rPr>
              <a:t>st</a:t>
            </a:r>
            <a:r>
              <a:rPr lang="en-US" sz="2700" dirty="0">
                <a:solidFill>
                  <a:schemeClr val="tx1"/>
                </a:solidFill>
                <a:latin typeface="Californian FB" pitchFamily="18" charset="0"/>
              </a:rPr>
              <a:t> December 2019</a:t>
            </a:r>
            <a:endParaRPr lang="en-US" sz="3100" dirty="0">
              <a:solidFill>
                <a:schemeClr val="tx1"/>
              </a:solidFill>
              <a:latin typeface="Californian FB" pitchFamily="18" charset="0"/>
            </a:endParaRPr>
          </a:p>
        </p:txBody>
      </p:sp>
      <p:sp>
        <p:nvSpPr>
          <p:cNvPr id="3" name="Subtitle 2"/>
          <p:cNvSpPr>
            <a:spLocks noGrp="1"/>
          </p:cNvSpPr>
          <p:nvPr>
            <p:ph type="subTitle" idx="1"/>
          </p:nvPr>
        </p:nvSpPr>
        <p:spPr>
          <a:xfrm>
            <a:off x="1219200" y="3505200"/>
            <a:ext cx="6400800" cy="1320800"/>
          </a:xfrm>
        </p:spPr>
        <p:txBody>
          <a:bodyPr>
            <a:normAutofit fontScale="77500" lnSpcReduction="20000"/>
          </a:bodyPr>
          <a:lstStyle/>
          <a:p>
            <a:endParaRPr lang="en-US" dirty="0"/>
          </a:p>
          <a:p>
            <a:endParaRPr lang="en-US" dirty="0"/>
          </a:p>
          <a:p>
            <a:pPr algn="ctr"/>
            <a:r>
              <a:rPr lang="en-US" sz="3000" dirty="0">
                <a:solidFill>
                  <a:schemeClr val="tx1"/>
                </a:solidFill>
                <a:effectLst>
                  <a:outerShdw blurRad="38100" dist="38100" dir="2700000" algn="tl">
                    <a:srgbClr val="000000">
                      <a:alpha val="43137"/>
                    </a:srgbClr>
                  </a:outerShdw>
                </a:effectLst>
                <a:latin typeface="Georgia" pitchFamily="18" charset="0"/>
                <a:cs typeface="Aharoni" pitchFamily="2" charset="-79"/>
              </a:rPr>
              <a:t>LIM HOCK SIANG</a:t>
            </a:r>
          </a:p>
          <a:p>
            <a:pPr algn="ctr"/>
            <a:r>
              <a:rPr lang="en-US" sz="3000" dirty="0">
                <a:solidFill>
                  <a:schemeClr val="tx1"/>
                </a:solidFill>
                <a:effectLst>
                  <a:outerShdw blurRad="38100" dist="38100" dir="2700000" algn="tl">
                    <a:srgbClr val="000000">
                      <a:alpha val="43137"/>
                    </a:srgbClr>
                  </a:outerShdw>
                </a:effectLst>
                <a:latin typeface="Georgia" pitchFamily="18" charset="0"/>
                <a:cs typeface="Aharoni" pitchFamily="2" charset="-79"/>
              </a:rPr>
              <a:t>  Presgrave &amp; Matthews</a:t>
            </a:r>
          </a:p>
        </p:txBody>
      </p:sp>
      <p:sp>
        <p:nvSpPr>
          <p:cNvPr id="7" name="Footer Placeholder 6"/>
          <p:cNvSpPr>
            <a:spLocks noGrp="1"/>
          </p:cNvSpPr>
          <p:nvPr>
            <p:ph type="ftr" sz="quarter" idx="11"/>
          </p:nvPr>
        </p:nvSpPr>
        <p:spPr>
          <a:xfrm>
            <a:off x="6248400" y="228600"/>
            <a:ext cx="2895600" cy="304800"/>
          </a:xfrm>
        </p:spPr>
        <p:txBody>
          <a:bodyPr/>
          <a:lstStyle/>
          <a:p>
            <a:r>
              <a:rPr lang="en-US" sz="2800" i="1" dirty="0">
                <a:solidFill>
                  <a:schemeClr val="tx1"/>
                </a:solidFill>
                <a:latin typeface="Brush Script MT" panose="03060802040406070304" pitchFamily="66" charset="0"/>
              </a:rPr>
              <a:t>Presgrave &amp; Matthews</a:t>
            </a:r>
            <a:r>
              <a:rPr lang="en-US" sz="2800" i="1" dirty="0">
                <a:solidFill>
                  <a:schemeClr val="tx1"/>
                </a:solidFill>
                <a:effectLst>
                  <a:outerShdw blurRad="38100" dist="38100" dir="2700000" algn="tl">
                    <a:srgbClr val="000000">
                      <a:alpha val="43137"/>
                    </a:srgbClr>
                  </a:outerShdw>
                </a:effectLst>
                <a:latin typeface="Brush Script MT" panose="03060802040406070304" pitchFamily="66" charset="0"/>
              </a:rPr>
              <a:t> </a:t>
            </a:r>
          </a:p>
        </p:txBody>
      </p:sp>
      <p:sp>
        <p:nvSpPr>
          <p:cNvPr id="4" name="Slide Number Placeholder 3"/>
          <p:cNvSpPr>
            <a:spLocks noGrp="1"/>
          </p:cNvSpPr>
          <p:nvPr>
            <p:ph type="sldNum" sz="quarter" idx="12"/>
          </p:nvPr>
        </p:nvSpPr>
        <p:spPr>
          <a:xfrm>
            <a:off x="8001000" y="6096000"/>
            <a:ext cx="609600" cy="517524"/>
          </a:xfrm>
        </p:spPr>
        <p:txBody>
          <a:bodyPr/>
          <a:lstStyle/>
          <a:p>
            <a:fld id="{9B0C138C-05A2-4992-9413-9F6F027FD153}" type="slidenum">
              <a:rPr lang="en-US" sz="1400" b="1" smtClean="0">
                <a:solidFill>
                  <a:schemeClr val="tx1"/>
                </a:solidFill>
                <a:latin typeface="Brush Script MT" panose="03060802040406070304" pitchFamily="66" charset="0"/>
              </a:rPr>
              <a:t>1</a:t>
            </a:fld>
            <a:endParaRPr lang="en-US" sz="1400" b="1" dirty="0">
              <a:solidFill>
                <a:schemeClr val="tx1"/>
              </a:solidFill>
              <a:latin typeface="Brush Script MT" panose="03060802040406070304" pitchFamily="66" charset="0"/>
            </a:endParaRPr>
          </a:p>
        </p:txBody>
      </p:sp>
    </p:spTree>
    <p:extLst>
      <p:ext uri="{BB962C8B-B14F-4D97-AF65-F5344CB8AC3E}">
        <p14:creationId xmlns:p14="http://schemas.microsoft.com/office/powerpoint/2010/main" val="1604429638"/>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86000"/>
            <a:ext cx="8610600" cy="2667000"/>
          </a:xfrm>
        </p:spPr>
        <p:txBody>
          <a:bodyPr>
            <a:normAutofit/>
          </a:bodyPr>
          <a:lstStyle/>
          <a:p>
            <a:pPr lvl="2" algn="just">
              <a:buClr>
                <a:schemeClr val="accent1"/>
              </a:buClr>
              <a:buFont typeface="Wingdings" pitchFamily="2" charset="2"/>
              <a:buChar char="Ø"/>
            </a:pPr>
            <a:r>
              <a:rPr lang="en-US" sz="2400" dirty="0">
                <a:solidFill>
                  <a:srgbClr val="00B050"/>
                </a:solidFill>
                <a:latin typeface="Britannic Bold" pitchFamily="34" charset="0"/>
              </a:rPr>
              <a:t>Not enforceable</a:t>
            </a:r>
          </a:p>
          <a:p>
            <a:pPr marL="630936" lvl="2" indent="0" algn="just">
              <a:buClr>
                <a:schemeClr val="accent1"/>
              </a:buClr>
              <a:buNone/>
            </a:pPr>
            <a:endParaRPr lang="en-US" sz="2400" dirty="0">
              <a:solidFill>
                <a:srgbClr val="00B050"/>
              </a:solidFill>
              <a:latin typeface="Britannic Bold" pitchFamily="34" charset="0"/>
            </a:endParaRPr>
          </a:p>
          <a:p>
            <a:pPr lvl="2" algn="just">
              <a:buClr>
                <a:schemeClr val="accent1"/>
              </a:buClr>
              <a:buFont typeface="Wingdings" pitchFamily="2" charset="2"/>
              <a:buChar char="Ø"/>
            </a:pPr>
            <a:r>
              <a:rPr lang="en-US" sz="2400" i="1" dirty="0">
                <a:solidFill>
                  <a:srgbClr val="00B050"/>
                </a:solidFill>
                <a:latin typeface="Britannic Bold" pitchFamily="34" charset="0"/>
              </a:rPr>
              <a:t>Contra </a:t>
            </a:r>
            <a:r>
              <a:rPr lang="en-US" sz="2400" i="1" dirty="0" err="1">
                <a:solidFill>
                  <a:srgbClr val="00B050"/>
                </a:solidFill>
                <a:latin typeface="Britannic Bold" pitchFamily="34" charset="0"/>
              </a:rPr>
              <a:t>proferentem</a:t>
            </a:r>
            <a:endParaRPr lang="en-US" sz="2400" i="1" dirty="0">
              <a:solidFill>
                <a:srgbClr val="00B050"/>
              </a:solidFill>
              <a:latin typeface="Britannic Bold" pitchFamily="34" charset="0"/>
            </a:endParaRPr>
          </a:p>
          <a:p>
            <a:pPr marL="630936" lvl="2" indent="0" algn="just">
              <a:buClr>
                <a:schemeClr val="accent1"/>
              </a:buClr>
              <a:buNone/>
            </a:pPr>
            <a:endParaRPr lang="en-US" sz="2400" dirty="0">
              <a:solidFill>
                <a:srgbClr val="00B050"/>
              </a:solidFill>
              <a:latin typeface="Britannic Bold" pitchFamily="34" charset="0"/>
            </a:endParaRPr>
          </a:p>
          <a:p>
            <a:pPr lvl="2" algn="just">
              <a:buClr>
                <a:schemeClr val="accent1"/>
              </a:buClr>
              <a:buFont typeface="Wingdings" pitchFamily="2" charset="2"/>
              <a:buChar char="Ø"/>
            </a:pPr>
            <a:r>
              <a:rPr lang="en-US" sz="2400" dirty="0">
                <a:solidFill>
                  <a:srgbClr val="00B050"/>
                </a:solidFill>
                <a:latin typeface="Britannic Bold" pitchFamily="34" charset="0"/>
              </a:rPr>
              <a:t>General Damages</a:t>
            </a:r>
          </a:p>
        </p:txBody>
      </p:sp>
      <p:sp>
        <p:nvSpPr>
          <p:cNvPr id="7" name="Footer Placeholder 6"/>
          <p:cNvSpPr>
            <a:spLocks noGrp="1"/>
          </p:cNvSpPr>
          <p:nvPr>
            <p:ph type="ftr" sz="quarter" idx="11"/>
          </p:nvPr>
        </p:nvSpPr>
        <p:spPr>
          <a:xfrm>
            <a:off x="6248400" y="0"/>
            <a:ext cx="2895600" cy="476250"/>
          </a:xfrm>
        </p:spPr>
        <p:txBody>
          <a:bodyPr/>
          <a:lstStyle/>
          <a:p>
            <a:r>
              <a:rPr lang="en-US" sz="2800" dirty="0">
                <a:latin typeface="Brush Script MT" panose="03060802040406070304" pitchFamily="66" charset="0"/>
              </a:rPr>
              <a:t>Presgrave &amp; Matthews </a:t>
            </a:r>
          </a:p>
        </p:txBody>
      </p:sp>
      <p:sp>
        <p:nvSpPr>
          <p:cNvPr id="4" name="Slide Number Placeholder 3"/>
          <p:cNvSpPr>
            <a:spLocks noGrp="1"/>
          </p:cNvSpPr>
          <p:nvPr>
            <p:ph type="sldNum" sz="quarter" idx="12"/>
          </p:nvPr>
        </p:nvSpPr>
        <p:spPr/>
        <p:txBody>
          <a:bodyPr/>
          <a:lstStyle/>
          <a:p>
            <a:fld id="{9B0C138C-05A2-4992-9413-9F6F027FD153}" type="slidenum">
              <a:rPr lang="en-US" sz="1400" b="1" i="1" smtClean="0">
                <a:solidFill>
                  <a:schemeClr val="tx1"/>
                </a:solidFill>
                <a:latin typeface="Brush Script MT" panose="03060802040406070304" pitchFamily="66" charset="0"/>
              </a:rPr>
              <a:t>10</a:t>
            </a:fld>
            <a:endParaRPr lang="en-US" sz="1400" b="1" i="1" dirty="0">
              <a:solidFill>
                <a:schemeClr val="tx1"/>
              </a:solidFill>
              <a:latin typeface="Brush Script MT" panose="03060802040406070304" pitchFamily="66" charset="0"/>
            </a:endParaRPr>
          </a:p>
        </p:txBody>
      </p:sp>
      <p:sp>
        <p:nvSpPr>
          <p:cNvPr id="3" name="Title 2"/>
          <p:cNvSpPr>
            <a:spLocks noGrp="1"/>
          </p:cNvSpPr>
          <p:nvPr>
            <p:ph type="title"/>
          </p:nvPr>
        </p:nvSpPr>
        <p:spPr>
          <a:xfrm>
            <a:off x="304800" y="762000"/>
            <a:ext cx="8229600" cy="1143000"/>
          </a:xfrm>
        </p:spPr>
        <p:txBody>
          <a:bodyPr>
            <a:noAutofit/>
          </a:bodyPr>
          <a:lstStyle/>
          <a:p>
            <a:pPr algn="ctr"/>
            <a:r>
              <a:rPr lang="en-US" sz="4000" dirty="0">
                <a:solidFill>
                  <a:schemeClr val="accent6">
                    <a:lumMod val="75000"/>
                  </a:schemeClr>
                </a:solidFill>
                <a:latin typeface="Modern No. 20" pitchFamily="18" charset="0"/>
              </a:rPr>
              <a:t>What if the Appendix omits to state the rate of liquidated damages?</a:t>
            </a:r>
            <a:endParaRPr lang="en-US" sz="4000" b="1" dirty="0">
              <a:solidFill>
                <a:schemeClr val="accent6">
                  <a:lumMod val="75000"/>
                </a:schemeClr>
              </a:solidFill>
              <a:latin typeface="Modern No. 20" pitchFamily="18" charset="0"/>
            </a:endParaRPr>
          </a:p>
        </p:txBody>
      </p:sp>
    </p:spTree>
    <p:extLst>
      <p:ext uri="{BB962C8B-B14F-4D97-AF65-F5344CB8AC3E}">
        <p14:creationId xmlns:p14="http://schemas.microsoft.com/office/powerpoint/2010/main" val="3610455020"/>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153400" cy="4525963"/>
          </a:xfrm>
        </p:spPr>
        <p:txBody>
          <a:bodyPr>
            <a:normAutofit/>
          </a:bodyPr>
          <a:lstStyle/>
          <a:p>
            <a:pPr algn="just"/>
            <a:r>
              <a:rPr lang="en-US" b="1" u="sng" dirty="0">
                <a:latin typeface="Modern No. 20" pitchFamily="18" charset="0"/>
              </a:rPr>
              <a:t>Clause 22.1</a:t>
            </a:r>
          </a:p>
          <a:p>
            <a:pPr marL="109728" indent="0" algn="just">
              <a:buNone/>
            </a:pPr>
            <a:endParaRPr lang="en-US" dirty="0">
              <a:latin typeface="Modern No. 20" pitchFamily="18" charset="0"/>
            </a:endParaRPr>
          </a:p>
          <a:p>
            <a:pPr algn="just"/>
            <a:r>
              <a:rPr lang="en-US" dirty="0">
                <a:latin typeface="Modern No. 20" pitchFamily="18" charset="0"/>
              </a:rPr>
              <a:t>The Architect </a:t>
            </a:r>
            <a:r>
              <a:rPr lang="en-US" u="sng" dirty="0">
                <a:latin typeface="Modern No. 20" pitchFamily="18" charset="0"/>
              </a:rPr>
              <a:t>shall</a:t>
            </a:r>
            <a:r>
              <a:rPr lang="en-US" dirty="0">
                <a:latin typeface="Modern No. 20" pitchFamily="18" charset="0"/>
              </a:rPr>
              <a:t> issue a CNC:-</a:t>
            </a:r>
          </a:p>
          <a:p>
            <a:pPr algn="just"/>
            <a:endParaRPr lang="en-US" dirty="0">
              <a:latin typeface="Modern No. 20" pitchFamily="18" charset="0"/>
            </a:endParaRPr>
          </a:p>
          <a:p>
            <a:pPr algn="just"/>
            <a:r>
              <a:rPr lang="en-US" dirty="0">
                <a:latin typeface="Modern No. 20" pitchFamily="18" charset="0"/>
              </a:rPr>
              <a:t>(a) upon the failure of the contractor to complete within the Completion Date or extended completion date; and</a:t>
            </a:r>
          </a:p>
          <a:p>
            <a:pPr algn="just"/>
            <a:endParaRPr lang="en-US" dirty="0">
              <a:latin typeface="Modern No. 20" pitchFamily="18" charset="0"/>
            </a:endParaRPr>
          </a:p>
          <a:p>
            <a:pPr algn="just"/>
            <a:r>
              <a:rPr lang="en-US" dirty="0">
                <a:latin typeface="Modern No. 20" pitchFamily="18" charset="0"/>
              </a:rPr>
              <a:t>(b) “the Architect is of the opinion that the same ought reasonably to have been completed.”</a:t>
            </a:r>
          </a:p>
        </p:txBody>
      </p:sp>
      <p:sp>
        <p:nvSpPr>
          <p:cNvPr id="7" name="Footer Placeholder 6"/>
          <p:cNvSpPr>
            <a:spLocks noGrp="1"/>
          </p:cNvSpPr>
          <p:nvPr>
            <p:ph type="ftr" sz="quarter" idx="11"/>
          </p:nvPr>
        </p:nvSpPr>
        <p:spPr>
          <a:xfrm>
            <a:off x="6248400" y="0"/>
            <a:ext cx="2895600" cy="476250"/>
          </a:xfrm>
        </p:spPr>
        <p:txBody>
          <a:bodyPr/>
          <a:lstStyle/>
          <a:p>
            <a:r>
              <a:rPr lang="en-US" sz="2800" dirty="0">
                <a:latin typeface="Brush Script MT" panose="03060802040406070304" pitchFamily="66" charset="0"/>
              </a:rPr>
              <a:t>Presgrave &amp; Matthews </a:t>
            </a:r>
          </a:p>
        </p:txBody>
      </p:sp>
      <p:sp>
        <p:nvSpPr>
          <p:cNvPr id="4" name="Slide Number Placeholder 3"/>
          <p:cNvSpPr>
            <a:spLocks noGrp="1"/>
          </p:cNvSpPr>
          <p:nvPr>
            <p:ph type="sldNum" sz="quarter" idx="12"/>
          </p:nvPr>
        </p:nvSpPr>
        <p:spPr/>
        <p:txBody>
          <a:bodyPr/>
          <a:lstStyle/>
          <a:p>
            <a:fld id="{9B0C138C-05A2-4992-9413-9F6F027FD153}" type="slidenum">
              <a:rPr lang="en-US" sz="1400" b="1" i="1" smtClean="0">
                <a:solidFill>
                  <a:schemeClr val="tx1"/>
                </a:solidFill>
                <a:latin typeface="Brush Script MT" panose="03060802040406070304" pitchFamily="66" charset="0"/>
              </a:rPr>
              <a:t>11</a:t>
            </a:fld>
            <a:endParaRPr lang="en-US" b="1" i="1" dirty="0">
              <a:solidFill>
                <a:schemeClr val="tx1"/>
              </a:solidFill>
              <a:latin typeface="Brush Script MT" panose="03060802040406070304" pitchFamily="66" charset="0"/>
            </a:endParaRPr>
          </a:p>
        </p:txBody>
      </p:sp>
      <p:sp>
        <p:nvSpPr>
          <p:cNvPr id="3" name="Title 2"/>
          <p:cNvSpPr>
            <a:spLocks noGrp="1"/>
          </p:cNvSpPr>
          <p:nvPr>
            <p:ph type="title"/>
          </p:nvPr>
        </p:nvSpPr>
        <p:spPr/>
        <p:txBody>
          <a:bodyPr>
            <a:normAutofit/>
          </a:bodyPr>
          <a:lstStyle/>
          <a:p>
            <a:pPr algn="ctr"/>
            <a:r>
              <a:rPr lang="en-US" sz="4400" u="sng" dirty="0">
                <a:solidFill>
                  <a:schemeClr val="bg1">
                    <a:lumMod val="50000"/>
                  </a:schemeClr>
                </a:solidFill>
                <a:latin typeface="Britannic Bold" pitchFamily="34" charset="0"/>
              </a:rPr>
              <a:t>When should CNC be issued?</a:t>
            </a:r>
            <a:endParaRPr lang="en-US" sz="4400" b="1" u="sng" dirty="0">
              <a:solidFill>
                <a:schemeClr val="bg1">
                  <a:lumMod val="50000"/>
                </a:schemeClr>
              </a:solidFill>
              <a:latin typeface="Britannic Bold" pitchFamily="34" charset="0"/>
            </a:endParaRPr>
          </a:p>
        </p:txBody>
      </p:sp>
    </p:spTree>
    <p:extLst>
      <p:ext uri="{BB962C8B-B14F-4D97-AF65-F5344CB8AC3E}">
        <p14:creationId xmlns:p14="http://schemas.microsoft.com/office/powerpoint/2010/main" val="3601958671"/>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1"/>
            <a:ext cx="8458200" cy="3733800"/>
          </a:xfrm>
        </p:spPr>
        <p:txBody>
          <a:bodyPr>
            <a:normAutofit/>
          </a:bodyPr>
          <a:lstStyle/>
          <a:p>
            <a:pPr algn="just"/>
            <a:r>
              <a:rPr lang="en-US" sz="2800" b="1" u="sng" dirty="0">
                <a:solidFill>
                  <a:schemeClr val="tx1"/>
                </a:solidFill>
                <a:latin typeface="Candara" pitchFamily="34" charset="0"/>
              </a:rPr>
              <a:t>Clause 22.1 </a:t>
            </a:r>
            <a:r>
              <a:rPr lang="en-US" sz="2800" dirty="0">
                <a:solidFill>
                  <a:schemeClr val="tx1"/>
                </a:solidFill>
                <a:latin typeface="Candara" pitchFamily="34" charset="0"/>
              </a:rPr>
              <a:t>– the Employer may:-</a:t>
            </a:r>
          </a:p>
          <a:p>
            <a:pPr marL="109728" indent="0" algn="just">
              <a:buNone/>
            </a:pPr>
            <a:endParaRPr lang="en-US" sz="2800" dirty="0">
              <a:solidFill>
                <a:schemeClr val="tx1"/>
              </a:solidFill>
              <a:latin typeface="Candara" pitchFamily="34" charset="0"/>
            </a:endParaRPr>
          </a:p>
          <a:p>
            <a:pPr algn="just"/>
            <a:r>
              <a:rPr lang="en-US" sz="2800" dirty="0">
                <a:latin typeface="Candara" pitchFamily="34" charset="0"/>
              </a:rPr>
              <a:t>(a) recover such sum as a debt, or </a:t>
            </a:r>
          </a:p>
          <a:p>
            <a:pPr algn="just"/>
            <a:r>
              <a:rPr lang="en-US" sz="2800" dirty="0">
                <a:solidFill>
                  <a:schemeClr val="tx1"/>
                </a:solidFill>
                <a:latin typeface="Candara" pitchFamily="34" charset="0"/>
              </a:rPr>
              <a:t>(b) deduct su</a:t>
            </a:r>
            <a:r>
              <a:rPr lang="en-US" sz="2800" dirty="0">
                <a:latin typeface="Candara" pitchFamily="34" charset="0"/>
              </a:rPr>
              <a:t>ch sum from any monies due, or</a:t>
            </a:r>
          </a:p>
          <a:p>
            <a:pPr algn="just"/>
            <a:r>
              <a:rPr lang="en-US" sz="2800" dirty="0">
                <a:latin typeface="Candara" pitchFamily="34" charset="0"/>
              </a:rPr>
              <a:t>(c) recover such sum from Performance Bond. </a:t>
            </a:r>
            <a:endParaRPr lang="en-US" sz="2800" dirty="0">
              <a:solidFill>
                <a:schemeClr val="tx1"/>
              </a:solidFill>
              <a:latin typeface="Candara" pitchFamily="34" charset="0"/>
            </a:endParaRPr>
          </a:p>
          <a:p>
            <a:endParaRPr lang="en-US" dirty="0"/>
          </a:p>
        </p:txBody>
      </p:sp>
      <p:sp>
        <p:nvSpPr>
          <p:cNvPr id="7" name="Footer Placeholder 6"/>
          <p:cNvSpPr>
            <a:spLocks noGrp="1"/>
          </p:cNvSpPr>
          <p:nvPr>
            <p:ph type="ftr" sz="quarter" idx="11"/>
          </p:nvPr>
        </p:nvSpPr>
        <p:spPr>
          <a:xfrm>
            <a:off x="6248400" y="-29570"/>
            <a:ext cx="2895600" cy="476250"/>
          </a:xfrm>
        </p:spPr>
        <p:txBody>
          <a:bodyPr/>
          <a:lstStyle/>
          <a:p>
            <a:r>
              <a:rPr lang="en-US" sz="2800" dirty="0">
                <a:latin typeface="Brush Script MT" panose="03060802040406070304" pitchFamily="66" charset="0"/>
              </a:rPr>
              <a:t>Presgrave &amp; Matthews </a:t>
            </a:r>
          </a:p>
        </p:txBody>
      </p:sp>
      <p:sp>
        <p:nvSpPr>
          <p:cNvPr id="4" name="Slide Number Placeholder 3"/>
          <p:cNvSpPr>
            <a:spLocks noGrp="1"/>
          </p:cNvSpPr>
          <p:nvPr>
            <p:ph type="sldNum" sz="quarter" idx="12"/>
          </p:nvPr>
        </p:nvSpPr>
        <p:spPr/>
        <p:txBody>
          <a:bodyPr/>
          <a:lstStyle/>
          <a:p>
            <a:fld id="{9B0C138C-05A2-4992-9413-9F6F027FD153}" type="slidenum">
              <a:rPr lang="en-US" sz="1400" b="1" i="1" smtClean="0">
                <a:solidFill>
                  <a:schemeClr val="tx1"/>
                </a:solidFill>
                <a:latin typeface="Brush Script MT" panose="03060802040406070304" pitchFamily="66" charset="0"/>
              </a:rPr>
              <a:t>12</a:t>
            </a:fld>
            <a:endParaRPr lang="en-US" sz="1400" b="1" i="1" dirty="0">
              <a:solidFill>
                <a:schemeClr val="tx1"/>
              </a:solidFill>
              <a:latin typeface="Brush Script MT" panose="03060802040406070304" pitchFamily="66" charset="0"/>
            </a:endParaRPr>
          </a:p>
        </p:txBody>
      </p:sp>
      <p:sp>
        <p:nvSpPr>
          <p:cNvPr id="3" name="Title 2"/>
          <p:cNvSpPr>
            <a:spLocks noGrp="1"/>
          </p:cNvSpPr>
          <p:nvPr>
            <p:ph type="title"/>
          </p:nvPr>
        </p:nvSpPr>
        <p:spPr>
          <a:xfrm>
            <a:off x="457200" y="533400"/>
            <a:ext cx="8031480" cy="1143000"/>
          </a:xfrm>
        </p:spPr>
        <p:txBody>
          <a:bodyPr>
            <a:normAutofit fontScale="90000"/>
          </a:bodyPr>
          <a:lstStyle/>
          <a:p>
            <a:pPr algn="just"/>
            <a:r>
              <a:rPr lang="en-US" sz="4000" u="sng" dirty="0">
                <a:solidFill>
                  <a:schemeClr val="tx1"/>
                </a:solidFill>
                <a:latin typeface="Candara" pitchFamily="34" charset="0"/>
              </a:rPr>
              <a:t>What are the Employer’s remedies after issuance of CNC under PAM 2018?</a:t>
            </a:r>
            <a:endParaRPr lang="en-US" dirty="0">
              <a:solidFill>
                <a:schemeClr val="tx1"/>
              </a:solidFill>
            </a:endParaRPr>
          </a:p>
        </p:txBody>
      </p:sp>
    </p:spTree>
    <p:extLst>
      <p:ext uri="{BB962C8B-B14F-4D97-AF65-F5344CB8AC3E}">
        <p14:creationId xmlns:p14="http://schemas.microsoft.com/office/powerpoint/2010/main" val="2015995785"/>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0"/>
            <a:ext cx="8686800" cy="2286000"/>
          </a:xfrm>
        </p:spPr>
        <p:txBody>
          <a:bodyPr>
            <a:normAutofit/>
          </a:bodyPr>
          <a:lstStyle/>
          <a:p>
            <a:pPr algn="just">
              <a:buFont typeface="Arial" pitchFamily="34" charset="0"/>
              <a:buChar char="•"/>
            </a:pPr>
            <a:r>
              <a:rPr lang="en-US" dirty="0">
                <a:latin typeface="Candara" pitchFamily="34" charset="0"/>
              </a:rPr>
              <a:t>Clause 22.1 – “the Employer </a:t>
            </a:r>
            <a:r>
              <a:rPr lang="en-US" b="1" u="sng" dirty="0">
                <a:solidFill>
                  <a:schemeClr val="accent2">
                    <a:lumMod val="75000"/>
                  </a:schemeClr>
                </a:solidFill>
                <a:latin typeface="Candara" pitchFamily="34" charset="0"/>
              </a:rPr>
              <a:t>shall</a:t>
            </a:r>
            <a:r>
              <a:rPr lang="en-US" dirty="0">
                <a:latin typeface="Candara" pitchFamily="34" charset="0"/>
              </a:rPr>
              <a:t> inform the Contractor </a:t>
            </a:r>
            <a:r>
              <a:rPr lang="en-US" b="1" u="sng" dirty="0">
                <a:solidFill>
                  <a:schemeClr val="accent2">
                    <a:lumMod val="75000"/>
                  </a:schemeClr>
                </a:solidFill>
                <a:latin typeface="Candara" pitchFamily="34" charset="0"/>
              </a:rPr>
              <a:t>in writing </a:t>
            </a:r>
            <a:r>
              <a:rPr lang="en-US" dirty="0">
                <a:latin typeface="Candara" pitchFamily="34" charset="0"/>
              </a:rPr>
              <a:t>of such deduction …”</a:t>
            </a:r>
          </a:p>
          <a:p>
            <a:pPr algn="just">
              <a:buFont typeface="Arial" pitchFamily="34" charset="0"/>
              <a:buChar char="•"/>
            </a:pPr>
            <a:endParaRPr lang="en-US" u="sng" dirty="0">
              <a:latin typeface="Candara" pitchFamily="34" charset="0"/>
            </a:endParaRPr>
          </a:p>
          <a:p>
            <a:pPr algn="just">
              <a:buFont typeface="Arial" pitchFamily="34" charset="0"/>
              <a:buChar char="•"/>
            </a:pPr>
            <a:r>
              <a:rPr lang="en-US" dirty="0">
                <a:latin typeface="Candara" pitchFamily="34" charset="0"/>
              </a:rPr>
              <a:t>Set-Off procedures under Clause 30.4 and Adjudication are not applicable.</a:t>
            </a:r>
          </a:p>
          <a:p>
            <a:pPr algn="just">
              <a:buNone/>
            </a:pPr>
            <a:endParaRPr lang="en-US" dirty="0"/>
          </a:p>
        </p:txBody>
      </p:sp>
      <p:sp>
        <p:nvSpPr>
          <p:cNvPr id="7" name="Footer Placeholder 6"/>
          <p:cNvSpPr>
            <a:spLocks noGrp="1"/>
          </p:cNvSpPr>
          <p:nvPr>
            <p:ph type="ftr" sz="quarter" idx="11"/>
          </p:nvPr>
        </p:nvSpPr>
        <p:spPr>
          <a:xfrm>
            <a:off x="6237027" y="0"/>
            <a:ext cx="2895600" cy="476250"/>
          </a:xfrm>
        </p:spPr>
        <p:txBody>
          <a:bodyPr/>
          <a:lstStyle/>
          <a:p>
            <a:r>
              <a:rPr lang="en-US" sz="2800" dirty="0">
                <a:latin typeface="Brush Script MT" panose="03060802040406070304" pitchFamily="66" charset="0"/>
              </a:rPr>
              <a:t>Presgrave &amp; Matthews </a:t>
            </a:r>
          </a:p>
        </p:txBody>
      </p:sp>
      <p:sp>
        <p:nvSpPr>
          <p:cNvPr id="4" name="Slide Number Placeholder 3"/>
          <p:cNvSpPr>
            <a:spLocks noGrp="1"/>
          </p:cNvSpPr>
          <p:nvPr>
            <p:ph type="sldNum" sz="quarter" idx="12"/>
          </p:nvPr>
        </p:nvSpPr>
        <p:spPr/>
        <p:txBody>
          <a:bodyPr/>
          <a:lstStyle/>
          <a:p>
            <a:fld id="{9B0C138C-05A2-4992-9413-9F6F027FD153}" type="slidenum">
              <a:rPr lang="en-US" sz="1400" b="1" i="1" smtClean="0">
                <a:solidFill>
                  <a:schemeClr val="tx1"/>
                </a:solidFill>
                <a:latin typeface="Brush Script MT" panose="03060802040406070304" pitchFamily="66" charset="0"/>
              </a:rPr>
              <a:t>13</a:t>
            </a:fld>
            <a:endParaRPr lang="en-US" b="1" i="1" dirty="0">
              <a:solidFill>
                <a:schemeClr val="tx1"/>
              </a:solidFill>
              <a:latin typeface="Brush Script MT" panose="03060802040406070304" pitchFamily="66" charset="0"/>
            </a:endParaRPr>
          </a:p>
        </p:txBody>
      </p:sp>
      <p:sp>
        <p:nvSpPr>
          <p:cNvPr id="3" name="Title 2"/>
          <p:cNvSpPr>
            <a:spLocks noGrp="1"/>
          </p:cNvSpPr>
          <p:nvPr>
            <p:ph type="title"/>
          </p:nvPr>
        </p:nvSpPr>
        <p:spPr>
          <a:xfrm>
            <a:off x="304800" y="685800"/>
            <a:ext cx="8229600" cy="1143000"/>
          </a:xfrm>
        </p:spPr>
        <p:txBody>
          <a:bodyPr>
            <a:noAutofit/>
          </a:bodyPr>
          <a:lstStyle/>
          <a:p>
            <a:pPr algn="ctr"/>
            <a:r>
              <a:rPr lang="en-US" sz="3200" b="1" i="1" u="sng" dirty="0">
                <a:solidFill>
                  <a:schemeClr val="tx1"/>
                </a:solidFill>
                <a:latin typeface="Modern No. 20" pitchFamily="18" charset="0"/>
              </a:rPr>
              <a:t>What are the procedure requirements to deduct liquidated damages under PAM 2018?</a:t>
            </a:r>
          </a:p>
        </p:txBody>
      </p:sp>
    </p:spTree>
    <p:extLst>
      <p:ext uri="{BB962C8B-B14F-4D97-AF65-F5344CB8AC3E}">
        <p14:creationId xmlns:p14="http://schemas.microsoft.com/office/powerpoint/2010/main" val="114275166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676400"/>
            <a:ext cx="8686800" cy="4373563"/>
          </a:xfrm>
        </p:spPr>
        <p:txBody>
          <a:bodyPr>
            <a:normAutofit/>
          </a:bodyPr>
          <a:lstStyle/>
          <a:p>
            <a:r>
              <a:rPr lang="en-US" sz="2800" dirty="0">
                <a:latin typeface="Andalus" pitchFamily="18" charset="-78"/>
                <a:cs typeface="Andalus" pitchFamily="18" charset="-78"/>
              </a:rPr>
              <a:t>s</a:t>
            </a:r>
            <a:r>
              <a:rPr lang="en-US" sz="2800" dirty="0">
                <a:solidFill>
                  <a:schemeClr val="tx1"/>
                </a:solidFill>
                <a:latin typeface="Andalus" pitchFamily="18" charset="-78"/>
                <a:cs typeface="Andalus" pitchFamily="18" charset="-78"/>
              </a:rPr>
              <a:t> 75 of the Contracts Act 1950 provides:-</a:t>
            </a:r>
          </a:p>
          <a:p>
            <a:endParaRPr lang="en-US" sz="1600" dirty="0">
              <a:solidFill>
                <a:schemeClr val="tx1"/>
              </a:solidFill>
              <a:latin typeface="Andalus" pitchFamily="18" charset="-78"/>
              <a:cs typeface="Andalus" pitchFamily="18" charset="-78"/>
            </a:endParaRPr>
          </a:p>
          <a:p>
            <a:pPr lvl="1" algn="just"/>
            <a:r>
              <a:rPr lang="en-US" sz="2800" i="1" dirty="0">
                <a:latin typeface="Aparajita" pitchFamily="34" charset="0"/>
                <a:cs typeface="Aparajita" pitchFamily="34" charset="0"/>
              </a:rPr>
              <a:t>“When a contract has been broken, if a sum is named in the contract as the amount to be paid in case of such breach, or if the contract contains any other stipulation by way of penalty, the party complaining of the breach is entitled, whether or not actual damage or loss is proved to have been caused thereby, to receive from the party who has broken the contract reasonable compensation not exceeding the amount so named or, as the case may be, the penalty stipulated for.”</a:t>
            </a:r>
          </a:p>
          <a:p>
            <a:endParaRPr lang="en-US" sz="2800" dirty="0">
              <a:solidFill>
                <a:schemeClr val="tx1"/>
              </a:solidFill>
              <a:latin typeface="Andalus" pitchFamily="18" charset="-78"/>
              <a:cs typeface="Andalus" pitchFamily="18" charset="-78"/>
            </a:endParaRPr>
          </a:p>
        </p:txBody>
      </p:sp>
      <p:sp>
        <p:nvSpPr>
          <p:cNvPr id="7" name="Footer Placeholder 6"/>
          <p:cNvSpPr>
            <a:spLocks noGrp="1"/>
          </p:cNvSpPr>
          <p:nvPr>
            <p:ph type="ftr" sz="quarter" idx="11"/>
          </p:nvPr>
        </p:nvSpPr>
        <p:spPr>
          <a:xfrm>
            <a:off x="6248400" y="0"/>
            <a:ext cx="2895600" cy="476250"/>
          </a:xfrm>
        </p:spPr>
        <p:txBody>
          <a:bodyPr/>
          <a:lstStyle/>
          <a:p>
            <a:r>
              <a:rPr lang="en-US" sz="2800" dirty="0">
                <a:latin typeface="Brush Script MT" panose="03060802040406070304" pitchFamily="66" charset="0"/>
              </a:rPr>
              <a:t>Presgrave &amp; Matthews </a:t>
            </a:r>
          </a:p>
        </p:txBody>
      </p:sp>
      <p:sp>
        <p:nvSpPr>
          <p:cNvPr id="4" name="Slide Number Placeholder 3"/>
          <p:cNvSpPr>
            <a:spLocks noGrp="1"/>
          </p:cNvSpPr>
          <p:nvPr>
            <p:ph type="sldNum" sz="quarter" idx="12"/>
          </p:nvPr>
        </p:nvSpPr>
        <p:spPr/>
        <p:txBody>
          <a:bodyPr/>
          <a:lstStyle/>
          <a:p>
            <a:fld id="{9B0C138C-05A2-4992-9413-9F6F027FD153}" type="slidenum">
              <a:rPr lang="en-US" sz="1400" b="1" i="1" smtClean="0">
                <a:solidFill>
                  <a:schemeClr val="tx1"/>
                </a:solidFill>
                <a:latin typeface="Brush Script MT" panose="03060802040406070304" pitchFamily="66" charset="0"/>
              </a:rPr>
              <a:t>14</a:t>
            </a:fld>
            <a:endParaRPr lang="en-US" sz="1400" b="1" i="1" dirty="0">
              <a:solidFill>
                <a:schemeClr val="tx1"/>
              </a:solidFill>
              <a:latin typeface="Brush Script MT" panose="03060802040406070304" pitchFamily="66" charset="0"/>
            </a:endParaRPr>
          </a:p>
        </p:txBody>
      </p:sp>
      <p:sp>
        <p:nvSpPr>
          <p:cNvPr id="3" name="Title 2"/>
          <p:cNvSpPr>
            <a:spLocks noGrp="1"/>
          </p:cNvSpPr>
          <p:nvPr>
            <p:ph type="title"/>
          </p:nvPr>
        </p:nvSpPr>
        <p:spPr>
          <a:xfrm>
            <a:off x="304800" y="457200"/>
            <a:ext cx="8641080" cy="1143000"/>
          </a:xfrm>
        </p:spPr>
        <p:txBody>
          <a:bodyPr>
            <a:normAutofit/>
          </a:bodyPr>
          <a:lstStyle/>
          <a:p>
            <a:r>
              <a:rPr lang="en-US" sz="3200" b="1" u="sng" dirty="0">
                <a:solidFill>
                  <a:schemeClr val="tx1"/>
                </a:solidFill>
                <a:latin typeface="Candara" pitchFamily="34" charset="0"/>
              </a:rPr>
              <a:t>Is the Employer required to prove actual loss when recovering liquidated damages?</a:t>
            </a:r>
            <a:endParaRPr lang="en-US" sz="3600" u="sng" dirty="0">
              <a:solidFill>
                <a:schemeClr val="tx1"/>
              </a:solidFill>
            </a:endParaRPr>
          </a:p>
        </p:txBody>
      </p:sp>
    </p:spTree>
    <p:extLst>
      <p:ext uri="{BB962C8B-B14F-4D97-AF65-F5344CB8AC3E}">
        <p14:creationId xmlns:p14="http://schemas.microsoft.com/office/powerpoint/2010/main" val="3954509487"/>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153400" cy="4495800"/>
          </a:xfrm>
        </p:spPr>
        <p:txBody>
          <a:bodyPr>
            <a:normAutofit/>
          </a:bodyPr>
          <a:lstStyle/>
          <a:p>
            <a:pPr algn="just"/>
            <a:r>
              <a:rPr lang="en-US" sz="2600" dirty="0">
                <a:latin typeface="Mongolian Baiti" pitchFamily="66" charset="0"/>
                <a:cs typeface="Mongolian Baiti" pitchFamily="66" charset="0"/>
              </a:rPr>
              <a:t>Innocent party must prove the actual loss and damage suffered unless the case falls under the situation where it is difficult to assess actual damage or loss.</a:t>
            </a:r>
          </a:p>
          <a:p>
            <a:pPr algn="just"/>
            <a:endParaRPr lang="en-US" sz="1000" dirty="0">
              <a:latin typeface="Mongolian Baiti" pitchFamily="66" charset="0"/>
              <a:cs typeface="Mongolian Baiti" pitchFamily="66" charset="0"/>
            </a:endParaRPr>
          </a:p>
          <a:p>
            <a:pPr lvl="2" algn="just">
              <a:buFont typeface="Arial" pitchFamily="34" charset="0"/>
              <a:buChar char="•"/>
            </a:pPr>
            <a:r>
              <a:rPr lang="en-US" sz="2400" i="1" dirty="0" err="1">
                <a:solidFill>
                  <a:schemeClr val="tx1"/>
                </a:solidFill>
                <a:latin typeface="Mongolian Baiti" pitchFamily="66" charset="0"/>
                <a:cs typeface="Mongolian Baiti" pitchFamily="66" charset="0"/>
              </a:rPr>
              <a:t>Selva</a:t>
            </a:r>
            <a:r>
              <a:rPr lang="en-US" sz="2400" i="1" dirty="0">
                <a:solidFill>
                  <a:schemeClr val="tx1"/>
                </a:solidFill>
                <a:latin typeface="Mongolian Baiti" pitchFamily="66" charset="0"/>
                <a:cs typeface="Mongolian Baiti" pitchFamily="66" charset="0"/>
              </a:rPr>
              <a:t> Kumar a/l </a:t>
            </a:r>
            <a:r>
              <a:rPr lang="en-US" sz="2400" i="1" dirty="0" err="1">
                <a:solidFill>
                  <a:schemeClr val="tx1"/>
                </a:solidFill>
                <a:latin typeface="Mongolian Baiti" pitchFamily="66" charset="0"/>
                <a:cs typeface="Mongolian Baiti" pitchFamily="66" charset="0"/>
              </a:rPr>
              <a:t>Murugiah</a:t>
            </a:r>
            <a:r>
              <a:rPr lang="en-US" sz="2400" i="1" dirty="0">
                <a:solidFill>
                  <a:schemeClr val="tx1"/>
                </a:solidFill>
                <a:latin typeface="Mongolian Baiti" pitchFamily="66" charset="0"/>
                <a:cs typeface="Mongolian Baiti" pitchFamily="66" charset="0"/>
              </a:rPr>
              <a:t> v </a:t>
            </a:r>
            <a:r>
              <a:rPr lang="en-US" sz="2400" i="1" dirty="0" err="1">
                <a:solidFill>
                  <a:schemeClr val="tx1"/>
                </a:solidFill>
                <a:latin typeface="Mongolian Baiti" pitchFamily="66" charset="0"/>
                <a:cs typeface="Mongolian Baiti" pitchFamily="66" charset="0"/>
              </a:rPr>
              <a:t>Thiagarajah</a:t>
            </a:r>
            <a:r>
              <a:rPr lang="en-US" sz="2400" i="1" dirty="0">
                <a:solidFill>
                  <a:schemeClr val="tx1"/>
                </a:solidFill>
                <a:latin typeface="Mongolian Baiti" pitchFamily="66" charset="0"/>
                <a:cs typeface="Mongolian Baiti" pitchFamily="66" charset="0"/>
              </a:rPr>
              <a:t> a/l </a:t>
            </a:r>
            <a:r>
              <a:rPr lang="en-US" sz="2400" i="1" dirty="0" err="1">
                <a:solidFill>
                  <a:schemeClr val="tx1"/>
                </a:solidFill>
                <a:latin typeface="Mongolian Baiti" pitchFamily="66" charset="0"/>
                <a:cs typeface="Mongolian Baiti" pitchFamily="66" charset="0"/>
              </a:rPr>
              <a:t>Retnasamy</a:t>
            </a:r>
            <a:r>
              <a:rPr lang="en-US" sz="2400" i="1" dirty="0">
                <a:solidFill>
                  <a:schemeClr val="tx1"/>
                </a:solidFill>
                <a:latin typeface="Mongolian Baiti" pitchFamily="66" charset="0"/>
                <a:cs typeface="Mongolian Baiti" pitchFamily="66" charset="0"/>
              </a:rPr>
              <a:t> [1995] 1 MLJ 817</a:t>
            </a:r>
          </a:p>
          <a:p>
            <a:pPr marL="630936" lvl="2" indent="0" algn="just">
              <a:buNone/>
            </a:pPr>
            <a:endParaRPr lang="en-US" sz="2400" i="1" dirty="0">
              <a:solidFill>
                <a:schemeClr val="tx1"/>
              </a:solidFill>
              <a:latin typeface="Mongolian Baiti" pitchFamily="66" charset="0"/>
              <a:cs typeface="Mongolian Baiti" pitchFamily="66" charset="0"/>
            </a:endParaRPr>
          </a:p>
          <a:p>
            <a:pPr lvl="2" algn="just">
              <a:buFont typeface="Arial" pitchFamily="34" charset="0"/>
              <a:buChar char="•"/>
            </a:pPr>
            <a:r>
              <a:rPr lang="en-US" sz="2400" i="1" dirty="0">
                <a:latin typeface="Mongolian Baiti" pitchFamily="66" charset="0"/>
                <a:cs typeface="Mongolian Baiti" pitchFamily="66" charset="0"/>
              </a:rPr>
              <a:t>Johor Coastal Development </a:t>
            </a:r>
            <a:r>
              <a:rPr lang="en-US" sz="2400" i="1" dirty="0" err="1">
                <a:latin typeface="Mongolian Baiti" pitchFamily="66" charset="0"/>
                <a:cs typeface="Mongolian Baiti" pitchFamily="66" charset="0"/>
              </a:rPr>
              <a:t>Sdn</a:t>
            </a:r>
            <a:r>
              <a:rPr lang="en-US" sz="2400" i="1" dirty="0">
                <a:latin typeface="Mongolian Baiti" pitchFamily="66" charset="0"/>
                <a:cs typeface="Mongolian Baiti" pitchFamily="66" charset="0"/>
              </a:rPr>
              <a:t> </a:t>
            </a:r>
            <a:r>
              <a:rPr lang="en-US" sz="2400" i="1" dirty="0" err="1">
                <a:latin typeface="Mongolian Baiti" pitchFamily="66" charset="0"/>
                <a:cs typeface="Mongolian Baiti" pitchFamily="66" charset="0"/>
              </a:rPr>
              <a:t>Bhd</a:t>
            </a:r>
            <a:r>
              <a:rPr lang="en-US" sz="2400" i="1" dirty="0">
                <a:latin typeface="Mongolian Baiti" pitchFamily="66" charset="0"/>
                <a:cs typeface="Mongolian Baiti" pitchFamily="66" charset="0"/>
              </a:rPr>
              <a:t> v </a:t>
            </a:r>
            <a:r>
              <a:rPr lang="en-US" sz="2400" i="1" dirty="0" err="1">
                <a:latin typeface="Mongolian Baiti" pitchFamily="66" charset="0"/>
                <a:cs typeface="Mongolian Baiti" pitchFamily="66" charset="0"/>
              </a:rPr>
              <a:t>Constrajaya</a:t>
            </a:r>
            <a:r>
              <a:rPr lang="en-US" sz="2400" i="1" dirty="0">
                <a:latin typeface="Mongolian Baiti" pitchFamily="66" charset="0"/>
                <a:cs typeface="Mongolian Baiti" pitchFamily="66" charset="0"/>
              </a:rPr>
              <a:t> </a:t>
            </a:r>
            <a:r>
              <a:rPr lang="en-US" sz="2400" i="1" dirty="0" err="1">
                <a:latin typeface="Mongolian Baiti" pitchFamily="66" charset="0"/>
                <a:cs typeface="Mongolian Baiti" pitchFamily="66" charset="0"/>
              </a:rPr>
              <a:t>Sdn</a:t>
            </a:r>
            <a:r>
              <a:rPr lang="en-US" sz="2400" i="1" dirty="0">
                <a:latin typeface="Mongolian Baiti" pitchFamily="66" charset="0"/>
                <a:cs typeface="Mongolian Baiti" pitchFamily="66" charset="0"/>
              </a:rPr>
              <a:t> </a:t>
            </a:r>
            <a:r>
              <a:rPr lang="en-US" sz="2400" i="1" dirty="0" err="1">
                <a:latin typeface="Mongolian Baiti" pitchFamily="66" charset="0"/>
                <a:cs typeface="Mongolian Baiti" pitchFamily="66" charset="0"/>
              </a:rPr>
              <a:t>Bhd</a:t>
            </a:r>
            <a:r>
              <a:rPr lang="en-US" sz="2400" i="1" dirty="0">
                <a:latin typeface="Mongolian Baiti" pitchFamily="66" charset="0"/>
                <a:cs typeface="Mongolian Baiti" pitchFamily="66" charset="0"/>
              </a:rPr>
              <a:t> [2009] 4 MLJ 445</a:t>
            </a:r>
            <a:r>
              <a:rPr lang="en-US" sz="2400" i="1" dirty="0">
                <a:latin typeface="Candara" pitchFamily="34" charset="0"/>
              </a:rPr>
              <a:t> </a:t>
            </a:r>
            <a:endParaRPr lang="en-US" sz="2400" i="1" dirty="0">
              <a:solidFill>
                <a:schemeClr val="tx1"/>
              </a:solidFill>
              <a:latin typeface="Candara" pitchFamily="34" charset="0"/>
            </a:endParaRPr>
          </a:p>
          <a:p>
            <a:endParaRPr lang="en-US" dirty="0">
              <a:solidFill>
                <a:schemeClr val="tx1"/>
              </a:solidFill>
            </a:endParaRPr>
          </a:p>
        </p:txBody>
      </p:sp>
      <p:sp>
        <p:nvSpPr>
          <p:cNvPr id="7" name="Footer Placeholder 6"/>
          <p:cNvSpPr>
            <a:spLocks noGrp="1"/>
          </p:cNvSpPr>
          <p:nvPr>
            <p:ph type="ftr" sz="quarter" idx="11"/>
          </p:nvPr>
        </p:nvSpPr>
        <p:spPr>
          <a:xfrm>
            <a:off x="6248400" y="0"/>
            <a:ext cx="2895600" cy="476250"/>
          </a:xfrm>
        </p:spPr>
        <p:txBody>
          <a:bodyPr/>
          <a:lstStyle/>
          <a:p>
            <a:r>
              <a:rPr lang="en-US" sz="2800" dirty="0">
                <a:latin typeface="Brush Script MT" panose="03060802040406070304" pitchFamily="66" charset="0"/>
              </a:rPr>
              <a:t>Presgrave &amp; Matthews </a:t>
            </a:r>
          </a:p>
        </p:txBody>
      </p:sp>
      <p:sp>
        <p:nvSpPr>
          <p:cNvPr id="4" name="Slide Number Placeholder 3"/>
          <p:cNvSpPr>
            <a:spLocks noGrp="1"/>
          </p:cNvSpPr>
          <p:nvPr>
            <p:ph type="sldNum" sz="quarter" idx="12"/>
          </p:nvPr>
        </p:nvSpPr>
        <p:spPr/>
        <p:txBody>
          <a:bodyPr/>
          <a:lstStyle/>
          <a:p>
            <a:fld id="{9B0C138C-05A2-4992-9413-9F6F027FD153}" type="slidenum">
              <a:rPr lang="en-US" sz="1400" b="1" i="1" smtClean="0">
                <a:solidFill>
                  <a:schemeClr val="tx1"/>
                </a:solidFill>
                <a:latin typeface="Brush Script MT" panose="03060802040406070304" pitchFamily="66" charset="0"/>
              </a:rPr>
              <a:t>15</a:t>
            </a:fld>
            <a:endParaRPr lang="en-US" sz="1400" b="1" i="1" dirty="0">
              <a:solidFill>
                <a:schemeClr val="tx1"/>
              </a:solidFill>
              <a:latin typeface="Brush Script MT" panose="03060802040406070304" pitchFamily="66" charset="0"/>
            </a:endParaRPr>
          </a:p>
        </p:txBody>
      </p:sp>
      <p:sp>
        <p:nvSpPr>
          <p:cNvPr id="3" name="Title 2"/>
          <p:cNvSpPr>
            <a:spLocks noGrp="1"/>
          </p:cNvSpPr>
          <p:nvPr>
            <p:ph type="title"/>
          </p:nvPr>
        </p:nvSpPr>
        <p:spPr>
          <a:xfrm>
            <a:off x="304800" y="457200"/>
            <a:ext cx="8229600" cy="1143000"/>
          </a:xfrm>
        </p:spPr>
        <p:txBody>
          <a:bodyPr>
            <a:normAutofit fontScale="90000"/>
          </a:bodyPr>
          <a:lstStyle/>
          <a:p>
            <a:pPr algn="l"/>
            <a:br>
              <a:rPr lang="en-US" b="1" dirty="0">
                <a:solidFill>
                  <a:schemeClr val="tx1"/>
                </a:solidFill>
                <a:latin typeface="Candara" pitchFamily="34" charset="0"/>
              </a:rPr>
            </a:br>
            <a:r>
              <a:rPr lang="en-US" sz="4400" b="1" dirty="0">
                <a:solidFill>
                  <a:schemeClr val="tx1"/>
                </a:solidFill>
                <a:effectLst/>
                <a:latin typeface="Impact" pitchFamily="34" charset="0"/>
              </a:rPr>
              <a:t>The previous position before 2019</a:t>
            </a:r>
            <a:br>
              <a:rPr lang="en-US" b="1" dirty="0">
                <a:solidFill>
                  <a:schemeClr val="tx1"/>
                </a:solidFill>
                <a:latin typeface="Candara" pitchFamily="34" charset="0"/>
              </a:rPr>
            </a:br>
            <a:endParaRPr lang="en-US" b="1" dirty="0">
              <a:solidFill>
                <a:schemeClr val="tx1"/>
              </a:solidFill>
            </a:endParaRPr>
          </a:p>
        </p:txBody>
      </p:sp>
    </p:spTree>
    <p:extLst>
      <p:ext uri="{BB962C8B-B14F-4D97-AF65-F5344CB8AC3E}">
        <p14:creationId xmlns:p14="http://schemas.microsoft.com/office/powerpoint/2010/main" val="4029290025"/>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686800" cy="4373563"/>
          </a:xfrm>
        </p:spPr>
        <p:txBody>
          <a:bodyPr>
            <a:normAutofit fontScale="92500" lnSpcReduction="20000"/>
          </a:bodyPr>
          <a:lstStyle/>
          <a:p>
            <a:pPr algn="just">
              <a:buNone/>
            </a:pPr>
            <a:endParaRPr lang="en-US" sz="2200" dirty="0">
              <a:latin typeface="Candara" pitchFamily="34" charset="0"/>
            </a:endParaRPr>
          </a:p>
          <a:p>
            <a:pPr marL="0" indent="0" algn="just">
              <a:buNone/>
            </a:pPr>
            <a:r>
              <a:rPr lang="en-US" b="1" u="sng" dirty="0">
                <a:solidFill>
                  <a:srgbClr val="00B050"/>
                </a:solidFill>
                <a:latin typeface="Candara" pitchFamily="34" charset="0"/>
              </a:rPr>
              <a:t>YES</a:t>
            </a:r>
            <a:endParaRPr lang="en-US" b="1" u="sng" dirty="0">
              <a:solidFill>
                <a:srgbClr val="00B050"/>
              </a:solidFill>
            </a:endParaRPr>
          </a:p>
          <a:p>
            <a:pPr marL="457200" indent="-457200" algn="just"/>
            <a:r>
              <a:rPr lang="en-US" i="1" dirty="0">
                <a:latin typeface="Candara" pitchFamily="34" charset="0"/>
              </a:rPr>
              <a:t>Keen Builders </a:t>
            </a:r>
            <a:r>
              <a:rPr lang="en-US" i="1" dirty="0" err="1">
                <a:latin typeface="Candara" pitchFamily="34" charset="0"/>
              </a:rPr>
              <a:t>Sdn</a:t>
            </a:r>
            <a:r>
              <a:rPr lang="en-US" i="1" dirty="0">
                <a:latin typeface="Candara" pitchFamily="34" charset="0"/>
              </a:rPr>
              <a:t> </a:t>
            </a:r>
            <a:r>
              <a:rPr lang="en-US" i="1" dirty="0" err="1">
                <a:latin typeface="Candara" pitchFamily="34" charset="0"/>
              </a:rPr>
              <a:t>Bhd</a:t>
            </a:r>
            <a:r>
              <a:rPr lang="en-US" i="1" dirty="0">
                <a:latin typeface="Candara" pitchFamily="34" charset="0"/>
              </a:rPr>
              <a:t> v Utara </a:t>
            </a:r>
            <a:r>
              <a:rPr lang="en-US" i="1" dirty="0" err="1">
                <a:latin typeface="Candara" pitchFamily="34" charset="0"/>
              </a:rPr>
              <a:t>Dua</a:t>
            </a:r>
            <a:r>
              <a:rPr lang="en-US" i="1" dirty="0">
                <a:latin typeface="Candara" pitchFamily="34" charset="0"/>
              </a:rPr>
              <a:t> (Malaysia) </a:t>
            </a:r>
            <a:r>
              <a:rPr lang="en-US" i="1" dirty="0" err="1">
                <a:latin typeface="Candara" pitchFamily="34" charset="0"/>
              </a:rPr>
              <a:t>Sdn</a:t>
            </a:r>
            <a:r>
              <a:rPr lang="en-US" i="1" dirty="0">
                <a:latin typeface="Candara" pitchFamily="34" charset="0"/>
              </a:rPr>
              <a:t> </a:t>
            </a:r>
            <a:r>
              <a:rPr lang="en-US" i="1" dirty="0" err="1">
                <a:latin typeface="Candara" pitchFamily="34" charset="0"/>
              </a:rPr>
              <a:t>Bhd</a:t>
            </a:r>
            <a:r>
              <a:rPr lang="en-US" i="1" dirty="0">
                <a:latin typeface="Candara" pitchFamily="34" charset="0"/>
              </a:rPr>
              <a:t> [1998] 2 CLJ </a:t>
            </a:r>
            <a:r>
              <a:rPr lang="en-US" i="1" dirty="0" err="1">
                <a:latin typeface="Candara" pitchFamily="34" charset="0"/>
              </a:rPr>
              <a:t>Supp</a:t>
            </a:r>
            <a:r>
              <a:rPr lang="en-US" i="1" dirty="0">
                <a:latin typeface="Candara" pitchFamily="34" charset="0"/>
              </a:rPr>
              <a:t> 256</a:t>
            </a:r>
          </a:p>
          <a:p>
            <a:pPr marL="457200" indent="-457200" algn="just"/>
            <a:endParaRPr lang="en-US" sz="1900" dirty="0">
              <a:latin typeface="Candara" pitchFamily="34" charset="0"/>
            </a:endParaRPr>
          </a:p>
          <a:p>
            <a:pPr marL="0" indent="0" algn="just">
              <a:buNone/>
            </a:pPr>
            <a:r>
              <a:rPr lang="en-US" b="1" u="sng" dirty="0">
                <a:solidFill>
                  <a:schemeClr val="accent3">
                    <a:lumMod val="75000"/>
                  </a:schemeClr>
                </a:solidFill>
                <a:latin typeface="Candara" pitchFamily="34" charset="0"/>
              </a:rPr>
              <a:t>No</a:t>
            </a:r>
          </a:p>
          <a:p>
            <a:pPr marL="457200" indent="-457200" algn="just"/>
            <a:r>
              <a:rPr lang="en-US" i="1" dirty="0">
                <a:latin typeface="Candara" pitchFamily="34" charset="0"/>
              </a:rPr>
              <a:t>Clarity Heights </a:t>
            </a:r>
            <a:r>
              <a:rPr lang="en-US" i="1" dirty="0" err="1">
                <a:latin typeface="Candara" pitchFamily="34" charset="0"/>
              </a:rPr>
              <a:t>Sdn</a:t>
            </a:r>
            <a:r>
              <a:rPr lang="en-US" i="1" dirty="0">
                <a:latin typeface="Candara" pitchFamily="34" charset="0"/>
              </a:rPr>
              <a:t> </a:t>
            </a:r>
            <a:r>
              <a:rPr lang="en-US" i="1" dirty="0" err="1">
                <a:latin typeface="Candara" pitchFamily="34" charset="0"/>
              </a:rPr>
              <a:t>Bhd</a:t>
            </a:r>
            <a:r>
              <a:rPr lang="en-US" i="1" dirty="0">
                <a:latin typeface="Candara" pitchFamily="34" charset="0"/>
              </a:rPr>
              <a:t> v Syarikat </a:t>
            </a:r>
            <a:r>
              <a:rPr lang="en-US" i="1" dirty="0" err="1">
                <a:latin typeface="Candara" pitchFamily="34" charset="0"/>
              </a:rPr>
              <a:t>Samland</a:t>
            </a:r>
            <a:r>
              <a:rPr lang="en-US" i="1" dirty="0">
                <a:latin typeface="Candara" pitchFamily="34" charset="0"/>
              </a:rPr>
              <a:t> </a:t>
            </a:r>
            <a:r>
              <a:rPr lang="en-US" i="1" dirty="0" err="1">
                <a:latin typeface="Candara" pitchFamily="34" charset="0"/>
              </a:rPr>
              <a:t>Sdn</a:t>
            </a:r>
            <a:r>
              <a:rPr lang="en-US" i="1" dirty="0">
                <a:latin typeface="Candara" pitchFamily="34" charset="0"/>
              </a:rPr>
              <a:t> </a:t>
            </a:r>
            <a:r>
              <a:rPr lang="en-US" i="1" dirty="0" err="1">
                <a:latin typeface="Candara" pitchFamily="34" charset="0"/>
              </a:rPr>
              <a:t>Bhd</a:t>
            </a:r>
            <a:r>
              <a:rPr lang="en-US" i="1" dirty="0">
                <a:latin typeface="Candara" pitchFamily="34" charset="0"/>
              </a:rPr>
              <a:t> [1999] 4 MLJ 485</a:t>
            </a:r>
          </a:p>
          <a:p>
            <a:pPr marL="457200" indent="-457200" algn="just"/>
            <a:endParaRPr lang="en-US" sz="1500" i="1" dirty="0">
              <a:latin typeface="Candara" pitchFamily="34" charset="0"/>
            </a:endParaRPr>
          </a:p>
          <a:p>
            <a:pPr marL="457200" indent="-457200" algn="just"/>
            <a:r>
              <a:rPr lang="en-US" i="1" dirty="0">
                <a:latin typeface="Candara" pitchFamily="34" charset="0"/>
              </a:rPr>
              <a:t>UF Engineers </a:t>
            </a:r>
            <a:r>
              <a:rPr lang="en-US" i="1" dirty="0" err="1">
                <a:latin typeface="Candara" pitchFamily="34" charset="0"/>
              </a:rPr>
              <a:t>Sdn</a:t>
            </a:r>
            <a:r>
              <a:rPr lang="en-US" i="1" dirty="0">
                <a:latin typeface="Candara" pitchFamily="34" charset="0"/>
              </a:rPr>
              <a:t> </a:t>
            </a:r>
            <a:r>
              <a:rPr lang="en-US" i="1" dirty="0" err="1">
                <a:latin typeface="Candara" pitchFamily="34" charset="0"/>
              </a:rPr>
              <a:t>Bhd</a:t>
            </a:r>
            <a:r>
              <a:rPr lang="en-US" i="1" dirty="0">
                <a:latin typeface="Candara" pitchFamily="34" charset="0"/>
              </a:rPr>
              <a:t> v </a:t>
            </a:r>
            <a:r>
              <a:rPr lang="en-US" i="1" dirty="0" err="1">
                <a:latin typeface="Candara" pitchFamily="34" charset="0"/>
              </a:rPr>
              <a:t>Sribonus</a:t>
            </a:r>
            <a:r>
              <a:rPr lang="en-US" i="1" dirty="0">
                <a:latin typeface="Candara" pitchFamily="34" charset="0"/>
              </a:rPr>
              <a:t> </a:t>
            </a:r>
            <a:r>
              <a:rPr lang="en-US" i="1" dirty="0" err="1">
                <a:latin typeface="Candara" pitchFamily="34" charset="0"/>
              </a:rPr>
              <a:t>Sdn</a:t>
            </a:r>
            <a:r>
              <a:rPr lang="en-US" i="1" dirty="0">
                <a:latin typeface="Candara" pitchFamily="34" charset="0"/>
              </a:rPr>
              <a:t> </a:t>
            </a:r>
            <a:r>
              <a:rPr lang="en-US" i="1" dirty="0" err="1">
                <a:latin typeface="Candara" pitchFamily="34" charset="0"/>
              </a:rPr>
              <a:t>Bhd</a:t>
            </a:r>
            <a:endParaRPr lang="en-US" i="1" dirty="0">
              <a:latin typeface="Candara" pitchFamily="34" charset="0"/>
            </a:endParaRPr>
          </a:p>
          <a:p>
            <a:pPr marL="0" indent="0" algn="just">
              <a:buNone/>
            </a:pPr>
            <a:endParaRPr lang="en-US" sz="1700" i="1" dirty="0">
              <a:latin typeface="Candara" pitchFamily="34" charset="0"/>
            </a:endParaRPr>
          </a:p>
          <a:p>
            <a:pPr marL="457200" indent="-457200" algn="just"/>
            <a:r>
              <a:rPr lang="en-US" i="1" dirty="0" err="1">
                <a:latin typeface="Candara" pitchFamily="34" charset="0"/>
              </a:rPr>
              <a:t>Kejuruteraan</a:t>
            </a:r>
            <a:r>
              <a:rPr lang="en-US" i="1" dirty="0">
                <a:latin typeface="Candara" pitchFamily="34" charset="0"/>
              </a:rPr>
              <a:t> </a:t>
            </a:r>
            <a:r>
              <a:rPr lang="en-US" i="1" dirty="0" err="1">
                <a:latin typeface="Candara" pitchFamily="34" charset="0"/>
              </a:rPr>
              <a:t>Bintai</a:t>
            </a:r>
            <a:r>
              <a:rPr lang="en-US" i="1" dirty="0">
                <a:latin typeface="Candara" pitchFamily="34" charset="0"/>
              </a:rPr>
              <a:t> </a:t>
            </a:r>
            <a:r>
              <a:rPr lang="en-US" i="1" dirty="0" err="1">
                <a:latin typeface="Candara" pitchFamily="34" charset="0"/>
              </a:rPr>
              <a:t>Kindenko</a:t>
            </a:r>
            <a:r>
              <a:rPr lang="en-US" i="1" dirty="0">
                <a:latin typeface="Candara" pitchFamily="34" charset="0"/>
              </a:rPr>
              <a:t> </a:t>
            </a:r>
            <a:r>
              <a:rPr lang="en-US" i="1" dirty="0" err="1">
                <a:latin typeface="Candara" pitchFamily="34" charset="0"/>
              </a:rPr>
              <a:t>Sdn</a:t>
            </a:r>
            <a:r>
              <a:rPr lang="en-US" i="1" dirty="0">
                <a:latin typeface="Candara" pitchFamily="34" charset="0"/>
              </a:rPr>
              <a:t> </a:t>
            </a:r>
            <a:r>
              <a:rPr lang="en-US" i="1" dirty="0" err="1">
                <a:latin typeface="Candara" pitchFamily="34" charset="0"/>
              </a:rPr>
              <a:t>Bhd</a:t>
            </a:r>
            <a:r>
              <a:rPr lang="en-US" i="1" dirty="0">
                <a:latin typeface="Candara" pitchFamily="34" charset="0"/>
              </a:rPr>
              <a:t> v </a:t>
            </a:r>
            <a:r>
              <a:rPr lang="en-US" i="1" dirty="0" err="1">
                <a:latin typeface="Candara" pitchFamily="34" charset="0"/>
              </a:rPr>
              <a:t>Serdang</a:t>
            </a:r>
            <a:r>
              <a:rPr lang="en-US" i="1" dirty="0">
                <a:latin typeface="Candara" pitchFamily="34" charset="0"/>
              </a:rPr>
              <a:t> </a:t>
            </a:r>
            <a:r>
              <a:rPr lang="en-US" i="1" dirty="0" err="1">
                <a:latin typeface="Candara" pitchFamily="34" charset="0"/>
              </a:rPr>
              <a:t>Baru</a:t>
            </a:r>
            <a:r>
              <a:rPr lang="en-US" i="1" dirty="0">
                <a:latin typeface="Candara" pitchFamily="34" charset="0"/>
              </a:rPr>
              <a:t> Properties </a:t>
            </a:r>
            <a:r>
              <a:rPr lang="en-US" i="1" dirty="0" err="1">
                <a:latin typeface="Candara" pitchFamily="34" charset="0"/>
              </a:rPr>
              <a:t>Sdn</a:t>
            </a:r>
            <a:r>
              <a:rPr lang="en-US" i="1" dirty="0">
                <a:latin typeface="Candara" pitchFamily="34" charset="0"/>
              </a:rPr>
              <a:t> </a:t>
            </a:r>
            <a:r>
              <a:rPr lang="en-US" i="1" dirty="0" err="1">
                <a:latin typeface="Candara" pitchFamily="34" charset="0"/>
              </a:rPr>
              <a:t>Bhd</a:t>
            </a:r>
            <a:endParaRPr lang="en-US" i="1" dirty="0">
              <a:latin typeface="Candara" pitchFamily="34" charset="0"/>
            </a:endParaRPr>
          </a:p>
        </p:txBody>
      </p:sp>
      <p:sp>
        <p:nvSpPr>
          <p:cNvPr id="7" name="Footer Placeholder 6"/>
          <p:cNvSpPr>
            <a:spLocks noGrp="1"/>
          </p:cNvSpPr>
          <p:nvPr>
            <p:ph type="ftr" sz="quarter" idx="11"/>
          </p:nvPr>
        </p:nvSpPr>
        <p:spPr>
          <a:xfrm>
            <a:off x="6248400" y="0"/>
            <a:ext cx="2895600" cy="476250"/>
          </a:xfrm>
        </p:spPr>
        <p:txBody>
          <a:bodyPr/>
          <a:lstStyle/>
          <a:p>
            <a:r>
              <a:rPr lang="en-US" sz="2800" dirty="0">
                <a:latin typeface="Brush Script MT" panose="03060802040406070304" pitchFamily="66" charset="0"/>
              </a:rPr>
              <a:t>Presgrave &amp; Matthews </a:t>
            </a:r>
          </a:p>
        </p:txBody>
      </p:sp>
      <p:sp>
        <p:nvSpPr>
          <p:cNvPr id="4" name="Slide Number Placeholder 3"/>
          <p:cNvSpPr>
            <a:spLocks noGrp="1"/>
          </p:cNvSpPr>
          <p:nvPr>
            <p:ph type="sldNum" sz="quarter" idx="12"/>
          </p:nvPr>
        </p:nvSpPr>
        <p:spPr/>
        <p:txBody>
          <a:bodyPr/>
          <a:lstStyle/>
          <a:p>
            <a:fld id="{9B0C138C-05A2-4992-9413-9F6F027FD153}" type="slidenum">
              <a:rPr lang="en-US" sz="1400" b="1" i="1" smtClean="0">
                <a:latin typeface="Brush Script MT" panose="03060802040406070304" pitchFamily="66" charset="0"/>
              </a:rPr>
              <a:t>16</a:t>
            </a:fld>
            <a:endParaRPr lang="en-US" sz="1400" b="1" i="1" dirty="0">
              <a:latin typeface="Brush Script MT" panose="03060802040406070304" pitchFamily="66" charset="0"/>
            </a:endParaRPr>
          </a:p>
        </p:txBody>
      </p:sp>
      <p:sp>
        <p:nvSpPr>
          <p:cNvPr id="3" name="Title 2"/>
          <p:cNvSpPr>
            <a:spLocks noGrp="1"/>
          </p:cNvSpPr>
          <p:nvPr>
            <p:ph type="title"/>
          </p:nvPr>
        </p:nvSpPr>
        <p:spPr>
          <a:xfrm>
            <a:off x="228600" y="533400"/>
            <a:ext cx="8229600" cy="1143000"/>
          </a:xfrm>
        </p:spPr>
        <p:txBody>
          <a:bodyPr>
            <a:normAutofit fontScale="90000"/>
          </a:bodyPr>
          <a:lstStyle/>
          <a:p>
            <a:pPr algn="just"/>
            <a:r>
              <a:rPr lang="en-US" sz="3200" u="sng" dirty="0">
                <a:solidFill>
                  <a:schemeClr val="accent1"/>
                </a:solidFill>
              </a:rPr>
              <a:t>Would it be difficult to assess the loss arising from delayed completion in building Contract?</a:t>
            </a:r>
            <a:endParaRPr lang="en-US" sz="3200" b="1" u="sng" dirty="0">
              <a:solidFill>
                <a:schemeClr val="accent1"/>
              </a:solidFill>
            </a:endParaRPr>
          </a:p>
        </p:txBody>
      </p:sp>
    </p:spTree>
    <p:extLst>
      <p:ext uri="{BB962C8B-B14F-4D97-AF65-F5344CB8AC3E}">
        <p14:creationId xmlns:p14="http://schemas.microsoft.com/office/powerpoint/2010/main" val="514720822"/>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951" y="1905000"/>
            <a:ext cx="8839200" cy="4144963"/>
          </a:xfrm>
        </p:spPr>
        <p:txBody>
          <a:bodyPr>
            <a:normAutofit/>
          </a:bodyPr>
          <a:lstStyle/>
          <a:p>
            <a:pPr marL="457200" indent="-457200" algn="just"/>
            <a:r>
              <a:rPr lang="en-US" i="1" u="sng" dirty="0">
                <a:latin typeface="Aparajita" pitchFamily="34" charset="0"/>
                <a:cs typeface="Aparajita" pitchFamily="34" charset="0"/>
              </a:rPr>
              <a:t>Cubic Electronics </a:t>
            </a:r>
            <a:r>
              <a:rPr lang="en-US" i="1" u="sng" dirty="0" err="1">
                <a:latin typeface="Aparajita" pitchFamily="34" charset="0"/>
                <a:cs typeface="Aparajita" pitchFamily="34" charset="0"/>
              </a:rPr>
              <a:t>Sdn</a:t>
            </a:r>
            <a:r>
              <a:rPr lang="en-US" i="1" u="sng" dirty="0">
                <a:latin typeface="Aparajita" pitchFamily="34" charset="0"/>
                <a:cs typeface="Aparajita" pitchFamily="34" charset="0"/>
              </a:rPr>
              <a:t> </a:t>
            </a:r>
            <a:r>
              <a:rPr lang="en-US" i="1" u="sng" dirty="0" err="1">
                <a:latin typeface="Aparajita" pitchFamily="34" charset="0"/>
                <a:cs typeface="Aparajita" pitchFamily="34" charset="0"/>
              </a:rPr>
              <a:t>Bhd</a:t>
            </a:r>
            <a:r>
              <a:rPr lang="en-US" i="1" u="sng" dirty="0">
                <a:latin typeface="Aparajita" pitchFamily="34" charset="0"/>
                <a:cs typeface="Aparajita" pitchFamily="34" charset="0"/>
              </a:rPr>
              <a:t> v MARS Telecommunications </a:t>
            </a:r>
            <a:r>
              <a:rPr lang="en-US" i="1" u="sng" dirty="0" err="1">
                <a:latin typeface="Aparajita" pitchFamily="34" charset="0"/>
                <a:cs typeface="Aparajita" pitchFamily="34" charset="0"/>
              </a:rPr>
              <a:t>Sdn</a:t>
            </a:r>
            <a:r>
              <a:rPr lang="en-US" i="1" u="sng" dirty="0">
                <a:latin typeface="Aparajita" pitchFamily="34" charset="0"/>
                <a:cs typeface="Aparajita" pitchFamily="34" charset="0"/>
              </a:rPr>
              <a:t> </a:t>
            </a:r>
            <a:r>
              <a:rPr lang="en-US" i="1" u="sng" dirty="0" err="1">
                <a:latin typeface="Aparajita" pitchFamily="34" charset="0"/>
                <a:cs typeface="Aparajita" pitchFamily="34" charset="0"/>
              </a:rPr>
              <a:t>Bhd</a:t>
            </a:r>
            <a:r>
              <a:rPr lang="en-US" i="1" u="sng" dirty="0">
                <a:latin typeface="Aparajita" pitchFamily="34" charset="0"/>
                <a:cs typeface="Aparajita" pitchFamily="34" charset="0"/>
              </a:rPr>
              <a:t> [2019] 6 MLJ 15</a:t>
            </a:r>
          </a:p>
          <a:p>
            <a:pPr marL="0" indent="0" algn="just">
              <a:buNone/>
            </a:pPr>
            <a:endParaRPr lang="en-US" i="1" u="sng" dirty="0">
              <a:latin typeface="Aparajita" pitchFamily="34" charset="0"/>
              <a:cs typeface="Aparajita" pitchFamily="34" charset="0"/>
            </a:endParaRPr>
          </a:p>
          <a:p>
            <a:pPr marL="713232" lvl="1" indent="-457200" algn="just">
              <a:buFont typeface="Wingdings" pitchFamily="2" charset="2"/>
              <a:buChar char="q"/>
            </a:pPr>
            <a:r>
              <a:rPr lang="en-US" sz="2400" dirty="0">
                <a:latin typeface="Aparajita" pitchFamily="34" charset="0"/>
                <a:cs typeface="Aparajita" pitchFamily="34" charset="0"/>
              </a:rPr>
              <a:t>Federal Court adopts the English Law approach in </a:t>
            </a:r>
            <a:r>
              <a:rPr lang="en-US" sz="2400" i="1" u="sng" dirty="0">
                <a:latin typeface="Aparajita" pitchFamily="34" charset="0"/>
                <a:cs typeface="Aparajita" pitchFamily="34" charset="0"/>
              </a:rPr>
              <a:t>Cavendish Square Holding BV v </a:t>
            </a:r>
            <a:r>
              <a:rPr lang="en-US" sz="2400" i="1" u="sng" dirty="0" err="1">
                <a:latin typeface="Aparajita" pitchFamily="34" charset="0"/>
                <a:cs typeface="Aparajita" pitchFamily="34" charset="0"/>
              </a:rPr>
              <a:t>Talal</a:t>
            </a:r>
            <a:r>
              <a:rPr lang="en-US" sz="2400" i="1" u="sng" dirty="0">
                <a:latin typeface="Aparajita" pitchFamily="34" charset="0"/>
                <a:cs typeface="Aparajita" pitchFamily="34" charset="0"/>
              </a:rPr>
              <a:t> El </a:t>
            </a:r>
            <a:r>
              <a:rPr lang="en-US" sz="2400" i="1" u="sng" dirty="0" err="1">
                <a:latin typeface="Aparajita" pitchFamily="34" charset="0"/>
                <a:cs typeface="Aparajita" pitchFamily="34" charset="0"/>
              </a:rPr>
              <a:t>Makdessi</a:t>
            </a:r>
            <a:r>
              <a:rPr lang="en-US" sz="2400" i="1" u="sng" dirty="0">
                <a:latin typeface="Aparajita" pitchFamily="34" charset="0"/>
                <a:cs typeface="Aparajita" pitchFamily="34" charset="0"/>
              </a:rPr>
              <a:t> [2015] UKSC 67, SC</a:t>
            </a:r>
            <a:r>
              <a:rPr lang="en-US" sz="2400" i="1" dirty="0">
                <a:latin typeface="Aparajita" pitchFamily="34" charset="0"/>
                <a:cs typeface="Aparajita" pitchFamily="34" charset="0"/>
              </a:rPr>
              <a:t>.</a:t>
            </a:r>
            <a:r>
              <a:rPr lang="en-US" sz="2400" dirty="0">
                <a:latin typeface="Aparajita" pitchFamily="34" charset="0"/>
                <a:cs typeface="Aparajita" pitchFamily="34" charset="0"/>
              </a:rPr>
              <a:t> </a:t>
            </a:r>
          </a:p>
          <a:p>
            <a:pPr marL="342900" indent="-342900" algn="just">
              <a:buFont typeface="Wingdings" pitchFamily="2" charset="2"/>
              <a:buChar char="q"/>
            </a:pPr>
            <a:endParaRPr lang="en-US" sz="2800" dirty="0">
              <a:latin typeface="Aparajita" pitchFamily="34" charset="0"/>
              <a:cs typeface="Aparajita" pitchFamily="34" charset="0"/>
            </a:endParaRPr>
          </a:p>
          <a:p>
            <a:pPr marL="713232" lvl="1" indent="-457200" algn="just">
              <a:buFont typeface="Wingdings" pitchFamily="2" charset="2"/>
              <a:buChar char="q"/>
            </a:pPr>
            <a:r>
              <a:rPr lang="en-US" sz="2400" dirty="0">
                <a:latin typeface="Aparajita" pitchFamily="34" charset="0"/>
                <a:cs typeface="Aparajita" pitchFamily="34" charset="0"/>
              </a:rPr>
              <a:t>Principle of law on damages clause are equally applicable to forfeiture of deposit.</a:t>
            </a:r>
          </a:p>
        </p:txBody>
      </p:sp>
      <p:sp>
        <p:nvSpPr>
          <p:cNvPr id="8" name="Footer Placeholder 7"/>
          <p:cNvSpPr>
            <a:spLocks noGrp="1"/>
          </p:cNvSpPr>
          <p:nvPr>
            <p:ph type="ftr" sz="quarter" idx="11"/>
          </p:nvPr>
        </p:nvSpPr>
        <p:spPr>
          <a:xfrm>
            <a:off x="6248400" y="0"/>
            <a:ext cx="2895600" cy="476250"/>
          </a:xfrm>
        </p:spPr>
        <p:txBody>
          <a:bodyPr/>
          <a:lstStyle/>
          <a:p>
            <a:r>
              <a:rPr lang="en-US" sz="2800" dirty="0">
                <a:latin typeface="Brush Script MT" panose="03060802040406070304" pitchFamily="66" charset="0"/>
              </a:rPr>
              <a:t>Presgrave &amp; Matthews </a:t>
            </a:r>
          </a:p>
        </p:txBody>
      </p:sp>
      <p:sp>
        <p:nvSpPr>
          <p:cNvPr id="5" name="Slide Number Placeholder 4"/>
          <p:cNvSpPr>
            <a:spLocks noGrp="1"/>
          </p:cNvSpPr>
          <p:nvPr>
            <p:ph type="sldNum" sz="quarter" idx="12"/>
          </p:nvPr>
        </p:nvSpPr>
        <p:spPr/>
        <p:txBody>
          <a:bodyPr/>
          <a:lstStyle/>
          <a:p>
            <a:fld id="{9B0C138C-05A2-4992-9413-9F6F027FD153}" type="slidenum">
              <a:rPr lang="en-US" sz="1400" b="1" i="1" smtClean="0">
                <a:solidFill>
                  <a:schemeClr val="tx1"/>
                </a:solidFill>
                <a:latin typeface="Brush Script MT" panose="03060802040406070304" pitchFamily="66" charset="0"/>
              </a:rPr>
              <a:t>17</a:t>
            </a:fld>
            <a:endParaRPr lang="en-US" sz="1400" b="1" i="1" dirty="0">
              <a:solidFill>
                <a:schemeClr val="tx1"/>
              </a:solidFill>
              <a:latin typeface="Brush Script MT" panose="03060802040406070304" pitchFamily="66" charset="0"/>
            </a:endParaRPr>
          </a:p>
        </p:txBody>
      </p:sp>
      <p:sp>
        <p:nvSpPr>
          <p:cNvPr id="3" name="Title 2"/>
          <p:cNvSpPr>
            <a:spLocks noGrp="1"/>
          </p:cNvSpPr>
          <p:nvPr>
            <p:ph type="title"/>
          </p:nvPr>
        </p:nvSpPr>
        <p:spPr>
          <a:xfrm>
            <a:off x="304800" y="457200"/>
            <a:ext cx="8412480" cy="1143000"/>
          </a:xfrm>
        </p:spPr>
        <p:txBody>
          <a:bodyPr>
            <a:normAutofit/>
          </a:bodyPr>
          <a:lstStyle/>
          <a:p>
            <a:pPr algn="just"/>
            <a:r>
              <a:rPr lang="en-US" sz="4800" b="0" dirty="0">
                <a:solidFill>
                  <a:schemeClr val="tx1"/>
                </a:solidFill>
                <a:effectLst/>
                <a:latin typeface="Impact" pitchFamily="34" charset="0"/>
              </a:rPr>
              <a:t>Position after 2019</a:t>
            </a:r>
            <a:endParaRPr lang="en-US" sz="5400" b="0" dirty="0">
              <a:solidFill>
                <a:schemeClr val="tx1"/>
              </a:solidFill>
              <a:effectLst/>
              <a:latin typeface="Impact" pitchFamily="34" charset="0"/>
            </a:endParaRPr>
          </a:p>
        </p:txBody>
      </p:sp>
    </p:spTree>
    <p:extLst>
      <p:ext uri="{BB962C8B-B14F-4D97-AF65-F5344CB8AC3E}">
        <p14:creationId xmlns:p14="http://schemas.microsoft.com/office/powerpoint/2010/main" val="1730778507"/>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981200"/>
            <a:ext cx="8476488" cy="3962400"/>
          </a:xfrm>
        </p:spPr>
        <p:txBody>
          <a:bodyPr>
            <a:normAutofit/>
          </a:bodyPr>
          <a:lstStyle/>
          <a:p>
            <a:pPr algn="just"/>
            <a:r>
              <a:rPr lang="en-US" dirty="0">
                <a:latin typeface="Modern No. 20" pitchFamily="18" charset="0"/>
              </a:rPr>
              <a:t>“No necessity for proof of actual loss or damage in every case where the innocent party seeks to enforce damages clause.”</a:t>
            </a:r>
          </a:p>
          <a:p>
            <a:pPr marL="109728" indent="0" algn="just">
              <a:buNone/>
            </a:pPr>
            <a:endParaRPr lang="en-US" dirty="0">
              <a:latin typeface="Modern No. 20" pitchFamily="18" charset="0"/>
            </a:endParaRPr>
          </a:p>
          <a:p>
            <a:pPr algn="just"/>
            <a:r>
              <a:rPr lang="en-US" dirty="0">
                <a:latin typeface="Modern No. 20" pitchFamily="18" charset="0"/>
              </a:rPr>
              <a:t>“Reasonable compensation is not confined to actual loss, although </a:t>
            </a:r>
            <a:r>
              <a:rPr lang="en-US" b="1" u="sng" dirty="0">
                <a:latin typeface="Modern No. 20" pitchFamily="18" charset="0"/>
              </a:rPr>
              <a:t>evidence of that may be a useful starting point</a:t>
            </a:r>
            <a:r>
              <a:rPr lang="en-US" dirty="0">
                <a:latin typeface="Modern No. 20" pitchFamily="18" charset="0"/>
              </a:rPr>
              <a:t>.”</a:t>
            </a:r>
          </a:p>
        </p:txBody>
      </p:sp>
      <p:sp>
        <p:nvSpPr>
          <p:cNvPr id="4" name="Footer Placeholder 3"/>
          <p:cNvSpPr>
            <a:spLocks noGrp="1"/>
          </p:cNvSpPr>
          <p:nvPr>
            <p:ph type="ftr" sz="quarter" idx="11"/>
          </p:nvPr>
        </p:nvSpPr>
        <p:spPr>
          <a:xfrm>
            <a:off x="6248400" y="19334"/>
            <a:ext cx="2895600" cy="476250"/>
          </a:xfrm>
        </p:spPr>
        <p:txBody>
          <a:bodyPr/>
          <a:lstStyle/>
          <a:p>
            <a:r>
              <a:rPr lang="en-US" sz="2800" dirty="0">
                <a:latin typeface="Brush Script MT" panose="03060802040406070304" pitchFamily="66" charset="0"/>
              </a:rPr>
              <a:t>Presgrave &amp; Matthews </a:t>
            </a:r>
          </a:p>
        </p:txBody>
      </p:sp>
      <p:sp>
        <p:nvSpPr>
          <p:cNvPr id="5" name="Slide Number Placeholder 4"/>
          <p:cNvSpPr>
            <a:spLocks noGrp="1"/>
          </p:cNvSpPr>
          <p:nvPr>
            <p:ph type="sldNum" sz="quarter" idx="12"/>
          </p:nvPr>
        </p:nvSpPr>
        <p:spPr>
          <a:xfrm>
            <a:off x="8534400" y="6407944"/>
            <a:ext cx="478632" cy="365125"/>
          </a:xfrm>
        </p:spPr>
        <p:txBody>
          <a:bodyPr/>
          <a:lstStyle/>
          <a:p>
            <a:fld id="{9B0C138C-05A2-4992-9413-9F6F027FD153}" type="slidenum">
              <a:rPr lang="en-US" sz="1400" b="1" i="1" smtClean="0">
                <a:solidFill>
                  <a:schemeClr val="tx1"/>
                </a:solidFill>
              </a:rPr>
              <a:t>18</a:t>
            </a:fld>
            <a:endParaRPr lang="en-US" sz="1400" b="1" i="1" dirty="0">
              <a:solidFill>
                <a:schemeClr val="tx1"/>
              </a:solidFill>
            </a:endParaRPr>
          </a:p>
        </p:txBody>
      </p:sp>
      <p:sp>
        <p:nvSpPr>
          <p:cNvPr id="2" name="Title 1"/>
          <p:cNvSpPr>
            <a:spLocks noGrp="1"/>
          </p:cNvSpPr>
          <p:nvPr>
            <p:ph type="title"/>
          </p:nvPr>
        </p:nvSpPr>
        <p:spPr>
          <a:xfrm>
            <a:off x="381000" y="533400"/>
            <a:ext cx="7879080" cy="1143000"/>
          </a:xfrm>
        </p:spPr>
        <p:txBody>
          <a:bodyPr>
            <a:noAutofit/>
          </a:bodyPr>
          <a:lstStyle/>
          <a:p>
            <a:pPr algn="just"/>
            <a:r>
              <a:rPr lang="en-US" sz="3200" b="1" u="sng" dirty="0">
                <a:solidFill>
                  <a:schemeClr val="tx1"/>
                </a:solidFill>
                <a:latin typeface="Baskerville Old Face" pitchFamily="18" charset="0"/>
              </a:rPr>
              <a:t>The present legal position on whether proof of actual loss is required?</a:t>
            </a:r>
          </a:p>
        </p:txBody>
      </p:sp>
    </p:spTree>
    <p:extLst>
      <p:ext uri="{BB962C8B-B14F-4D97-AF65-F5344CB8AC3E}">
        <p14:creationId xmlns:p14="http://schemas.microsoft.com/office/powerpoint/2010/main" val="3267236931"/>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458200" cy="4983163"/>
          </a:xfrm>
        </p:spPr>
        <p:txBody>
          <a:bodyPr>
            <a:noAutofit/>
          </a:bodyPr>
          <a:lstStyle/>
          <a:p>
            <a:pPr marL="342900" indent="-342900"/>
            <a:r>
              <a:rPr lang="en-US" sz="2400" dirty="0">
                <a:solidFill>
                  <a:schemeClr val="tx1"/>
                </a:solidFill>
                <a:latin typeface="Modern No. 20" pitchFamily="18" charset="0"/>
              </a:rPr>
              <a:t>“Initial onus” lies on:-</a:t>
            </a:r>
          </a:p>
          <a:p>
            <a:pPr marL="0" indent="0">
              <a:buNone/>
            </a:pPr>
            <a:endParaRPr lang="en-US" sz="1050" dirty="0">
              <a:solidFill>
                <a:schemeClr val="tx1"/>
              </a:solidFill>
              <a:latin typeface="Modern No. 20" pitchFamily="18" charset="0"/>
            </a:endParaRPr>
          </a:p>
          <a:p>
            <a:pPr marL="0" indent="0">
              <a:buNone/>
            </a:pPr>
            <a:r>
              <a:rPr lang="en-US" sz="2400" dirty="0">
                <a:latin typeface="Modern No. 20" pitchFamily="18" charset="0"/>
              </a:rPr>
              <a:t>	(i) a Claimant of Liquidated Damages that there was a 	breach of contract, and</a:t>
            </a:r>
          </a:p>
          <a:p>
            <a:pPr marL="0" indent="0">
              <a:buNone/>
            </a:pPr>
            <a:endParaRPr lang="en-US" sz="1400" dirty="0">
              <a:latin typeface="Modern No. 20" pitchFamily="18" charset="0"/>
            </a:endParaRPr>
          </a:p>
          <a:p>
            <a:pPr marL="0" indent="0">
              <a:buNone/>
            </a:pPr>
            <a:r>
              <a:rPr lang="en-US" sz="2400" dirty="0">
                <a:solidFill>
                  <a:schemeClr val="tx1"/>
                </a:solidFill>
                <a:latin typeface="Modern No. 20" pitchFamily="18" charset="0"/>
              </a:rPr>
              <a:t>	(ii) the Contract contains a clause specifying a sum to be 	paid upon breach.</a:t>
            </a:r>
          </a:p>
          <a:p>
            <a:pPr marL="342900" indent="-342900"/>
            <a:endParaRPr lang="en-US" sz="1800" dirty="0">
              <a:latin typeface="Modern No. 20" pitchFamily="18" charset="0"/>
            </a:endParaRPr>
          </a:p>
          <a:p>
            <a:pPr marL="342900" indent="-342900"/>
            <a:r>
              <a:rPr lang="en-US" sz="2400" dirty="0">
                <a:latin typeface="Modern No. 20" pitchFamily="18" charset="0"/>
              </a:rPr>
              <a:t>“Once the above is established, the innocent party is entitled to receive a sum not exceeding the amount stated … subject to the defaulting party proving the unreasonableness of the damages clause including the sum stated therein.”</a:t>
            </a:r>
            <a:endParaRPr lang="en-US" sz="2400" dirty="0">
              <a:solidFill>
                <a:schemeClr val="tx1"/>
              </a:solidFill>
              <a:latin typeface="Modern No. 20" pitchFamily="18" charset="0"/>
            </a:endParaRPr>
          </a:p>
          <a:p>
            <a:pPr marL="0" indent="0">
              <a:buNone/>
            </a:pPr>
            <a:endParaRPr lang="en-US" sz="2400" dirty="0">
              <a:solidFill>
                <a:schemeClr val="tx1"/>
              </a:solidFill>
            </a:endParaRPr>
          </a:p>
          <a:p>
            <a:pPr marL="0" indent="0">
              <a:buNone/>
            </a:pPr>
            <a:r>
              <a:rPr lang="en-US" sz="2400" dirty="0">
                <a:solidFill>
                  <a:schemeClr val="tx1"/>
                </a:solidFill>
              </a:rPr>
              <a:t>  </a:t>
            </a:r>
            <a:endParaRPr lang="en-US" dirty="0">
              <a:solidFill>
                <a:schemeClr val="tx1"/>
              </a:solidFill>
            </a:endParaRPr>
          </a:p>
        </p:txBody>
      </p:sp>
      <p:sp>
        <p:nvSpPr>
          <p:cNvPr id="7" name="Footer Placeholder 6"/>
          <p:cNvSpPr>
            <a:spLocks noGrp="1"/>
          </p:cNvSpPr>
          <p:nvPr>
            <p:ph type="ftr" sz="quarter" idx="11"/>
          </p:nvPr>
        </p:nvSpPr>
        <p:spPr>
          <a:xfrm>
            <a:off x="6248400" y="0"/>
            <a:ext cx="2895600" cy="476250"/>
          </a:xfrm>
        </p:spPr>
        <p:txBody>
          <a:bodyPr/>
          <a:lstStyle/>
          <a:p>
            <a:r>
              <a:rPr lang="en-US" sz="2800" dirty="0">
                <a:latin typeface="Brush Script MT" panose="03060802040406070304" pitchFamily="66" charset="0"/>
              </a:rPr>
              <a:t>Presgrave &amp; Matthews </a:t>
            </a:r>
          </a:p>
        </p:txBody>
      </p:sp>
      <p:sp>
        <p:nvSpPr>
          <p:cNvPr id="4" name="Slide Number Placeholder 3"/>
          <p:cNvSpPr>
            <a:spLocks noGrp="1"/>
          </p:cNvSpPr>
          <p:nvPr>
            <p:ph type="sldNum" sz="quarter" idx="12"/>
          </p:nvPr>
        </p:nvSpPr>
        <p:spPr>
          <a:xfrm>
            <a:off x="8610600" y="6172200"/>
            <a:ext cx="457200" cy="476250"/>
          </a:xfrm>
        </p:spPr>
        <p:txBody>
          <a:bodyPr/>
          <a:lstStyle/>
          <a:p>
            <a:fld id="{9B0C138C-05A2-4992-9413-9F6F027FD153}" type="slidenum">
              <a:rPr lang="en-US" sz="1400" b="1" i="1" smtClean="0">
                <a:solidFill>
                  <a:schemeClr val="tx1"/>
                </a:solidFill>
                <a:latin typeface="Brush Script MT" panose="03060802040406070304" pitchFamily="66" charset="0"/>
              </a:rPr>
              <a:t>19</a:t>
            </a:fld>
            <a:endParaRPr lang="en-US" b="1" i="1" dirty="0">
              <a:solidFill>
                <a:schemeClr val="tx1"/>
              </a:solidFill>
              <a:latin typeface="Brush Script MT" panose="03060802040406070304" pitchFamily="66" charset="0"/>
            </a:endParaRPr>
          </a:p>
        </p:txBody>
      </p:sp>
      <p:sp>
        <p:nvSpPr>
          <p:cNvPr id="3" name="Title 2"/>
          <p:cNvSpPr>
            <a:spLocks noGrp="1"/>
          </p:cNvSpPr>
          <p:nvPr>
            <p:ph type="title"/>
          </p:nvPr>
        </p:nvSpPr>
        <p:spPr/>
        <p:txBody>
          <a:bodyPr/>
          <a:lstStyle/>
          <a:p>
            <a:r>
              <a:rPr lang="en-US" b="1" dirty="0">
                <a:solidFill>
                  <a:srgbClr val="FFC000"/>
                </a:solidFill>
              </a:rPr>
              <a:t>The</a:t>
            </a:r>
            <a:r>
              <a:rPr lang="en-US" b="1" dirty="0">
                <a:solidFill>
                  <a:schemeClr val="tx1"/>
                </a:solidFill>
              </a:rPr>
              <a:t> </a:t>
            </a:r>
            <a:r>
              <a:rPr lang="en-US" b="1" dirty="0">
                <a:solidFill>
                  <a:srgbClr val="00B0F0"/>
                </a:solidFill>
              </a:rPr>
              <a:t>legal</a:t>
            </a:r>
            <a:r>
              <a:rPr lang="en-US" b="1" dirty="0">
                <a:solidFill>
                  <a:schemeClr val="tx1"/>
                </a:solidFill>
              </a:rPr>
              <a:t> </a:t>
            </a:r>
            <a:r>
              <a:rPr lang="en-US" b="1" dirty="0">
                <a:solidFill>
                  <a:srgbClr val="00B050"/>
                </a:solidFill>
              </a:rPr>
              <a:t>burden</a:t>
            </a:r>
            <a:r>
              <a:rPr lang="en-US" b="1" dirty="0">
                <a:solidFill>
                  <a:schemeClr val="tx1"/>
                </a:solidFill>
              </a:rPr>
              <a:t> </a:t>
            </a:r>
            <a:r>
              <a:rPr lang="en-US" b="1" dirty="0">
                <a:solidFill>
                  <a:schemeClr val="accent4">
                    <a:lumMod val="40000"/>
                    <a:lumOff val="60000"/>
                  </a:schemeClr>
                </a:solidFill>
              </a:rPr>
              <a:t>…</a:t>
            </a:r>
            <a:r>
              <a:rPr lang="en-US" b="1" u="sng" dirty="0">
                <a:solidFill>
                  <a:schemeClr val="tx1"/>
                </a:solidFill>
              </a:rPr>
              <a:t> </a:t>
            </a:r>
          </a:p>
        </p:txBody>
      </p:sp>
    </p:spTree>
    <p:extLst>
      <p:ext uri="{BB962C8B-B14F-4D97-AF65-F5344CB8AC3E}">
        <p14:creationId xmlns:p14="http://schemas.microsoft.com/office/powerpoint/2010/main" val="413445723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500"/>
                                        <p:tgtEl>
                                          <p:spTgt spid="2">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fade">
                                      <p:cBhvr>
                                        <p:cTn id="21"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457200"/>
            <a:ext cx="8305800" cy="5201424"/>
          </a:xfrm>
          <a:prstGeom prst="rect">
            <a:avLst/>
          </a:prstGeom>
          <a:noFill/>
        </p:spPr>
        <p:txBody>
          <a:bodyPr wrap="square" rtlCol="0">
            <a:spAutoFit/>
          </a:bodyPr>
          <a:lstStyle/>
          <a:p>
            <a:pPr algn="ctr"/>
            <a:r>
              <a:rPr lang="en-US" sz="2800" b="1" u="sng" dirty="0">
                <a:latin typeface="Algerian" pitchFamily="82" charset="0"/>
              </a:rPr>
              <a:t>The Question of </a:t>
            </a:r>
            <a:r>
              <a:rPr lang="en-US" sz="2800" b="1" u="sng" dirty="0">
                <a:solidFill>
                  <a:schemeClr val="accent2">
                    <a:lumMod val="60000"/>
                    <a:lumOff val="40000"/>
                  </a:schemeClr>
                </a:solidFill>
                <a:latin typeface="Algerian" pitchFamily="82" charset="0"/>
              </a:rPr>
              <a:t>TIME</a:t>
            </a:r>
            <a:r>
              <a:rPr lang="en-US" sz="2800" b="1" u="sng" dirty="0">
                <a:latin typeface="Algerian" pitchFamily="82" charset="0"/>
              </a:rPr>
              <a:t> in Construction Contract</a:t>
            </a:r>
            <a:r>
              <a:rPr lang="en-US" sz="3200" b="1" u="sng" dirty="0">
                <a:latin typeface="Algerian" pitchFamily="82" charset="0"/>
              </a:rPr>
              <a:t>:-</a:t>
            </a:r>
          </a:p>
          <a:p>
            <a:pPr algn="ctr"/>
            <a:endParaRPr lang="en-US" sz="1200" b="1" dirty="0"/>
          </a:p>
          <a:p>
            <a:pPr marL="742950" lvl="1" indent="-285750" algn="just">
              <a:buFontTx/>
              <a:buChar char="-"/>
            </a:pPr>
            <a:r>
              <a:rPr lang="en-US" sz="2400" dirty="0">
                <a:latin typeface="Baskerville Old Face" pitchFamily="18" charset="0"/>
              </a:rPr>
              <a:t>Date of Commencement or Date of Possession of Site?</a:t>
            </a:r>
          </a:p>
          <a:p>
            <a:pPr marL="285750" indent="-285750" algn="just">
              <a:buFontTx/>
              <a:buChar char="-"/>
            </a:pPr>
            <a:endParaRPr lang="en-US" sz="2400" dirty="0">
              <a:latin typeface="Baskerville Old Face" pitchFamily="18" charset="0"/>
            </a:endParaRPr>
          </a:p>
          <a:p>
            <a:pPr marL="742950" lvl="1" indent="-285750" algn="just">
              <a:buFontTx/>
              <a:buChar char="-"/>
            </a:pPr>
            <a:r>
              <a:rPr lang="en-US" sz="2400" dirty="0">
                <a:latin typeface="Baskerville Old Face" pitchFamily="18" charset="0"/>
              </a:rPr>
              <a:t>Date of Completion of the whole Works or sections of the Works?</a:t>
            </a:r>
          </a:p>
          <a:p>
            <a:pPr marL="285750" indent="-285750" algn="just">
              <a:buFontTx/>
              <a:buChar char="-"/>
            </a:pPr>
            <a:endParaRPr lang="en-US" sz="2400" dirty="0">
              <a:latin typeface="Baskerville Old Face" pitchFamily="18" charset="0"/>
            </a:endParaRPr>
          </a:p>
          <a:p>
            <a:pPr marL="742950" lvl="1" indent="-285750" algn="just">
              <a:buFontTx/>
              <a:buChar char="-"/>
            </a:pPr>
            <a:r>
              <a:rPr lang="en-US" sz="2400" dirty="0">
                <a:latin typeface="Baskerville Old Face" pitchFamily="18" charset="0"/>
              </a:rPr>
              <a:t>Damages for Non-Completion</a:t>
            </a:r>
          </a:p>
          <a:p>
            <a:pPr marL="742950" lvl="1" indent="-285750" algn="just">
              <a:buFontTx/>
              <a:buChar char="-"/>
            </a:pPr>
            <a:endParaRPr lang="en-US" sz="2400" dirty="0">
              <a:latin typeface="Baskerville Old Face" pitchFamily="18" charset="0"/>
            </a:endParaRPr>
          </a:p>
          <a:p>
            <a:pPr marL="742950" lvl="1" indent="-285750" algn="just">
              <a:buFontTx/>
              <a:buChar char="-"/>
            </a:pPr>
            <a:r>
              <a:rPr lang="en-US" sz="2400" dirty="0">
                <a:latin typeface="Baskerville Old Face" pitchFamily="18" charset="0"/>
              </a:rPr>
              <a:t>Extension of Time (EOT)</a:t>
            </a:r>
          </a:p>
          <a:p>
            <a:pPr marL="742950" lvl="1" indent="-285750" algn="just">
              <a:buFontTx/>
              <a:buChar char="-"/>
            </a:pPr>
            <a:endParaRPr lang="en-US" sz="2400" dirty="0">
              <a:latin typeface="Baskerville Old Face" pitchFamily="18" charset="0"/>
            </a:endParaRPr>
          </a:p>
          <a:p>
            <a:pPr marL="742950" lvl="1" indent="-285750" algn="just">
              <a:buFontTx/>
              <a:buChar char="-"/>
            </a:pPr>
            <a:r>
              <a:rPr lang="en-US" sz="2400" dirty="0">
                <a:latin typeface="Baskerville Old Face" pitchFamily="18" charset="0"/>
              </a:rPr>
              <a:t>Loss &amp; Expense Claims</a:t>
            </a:r>
          </a:p>
          <a:p>
            <a:pPr marL="285750" indent="-285750">
              <a:buFontTx/>
              <a:buChar char="-"/>
            </a:pPr>
            <a:endParaRPr lang="en-US" sz="2000" dirty="0"/>
          </a:p>
        </p:txBody>
      </p:sp>
      <p:sp>
        <p:nvSpPr>
          <p:cNvPr id="13" name="Footer Placeholder 12"/>
          <p:cNvSpPr>
            <a:spLocks noGrp="1"/>
          </p:cNvSpPr>
          <p:nvPr>
            <p:ph type="ftr" sz="quarter" idx="11"/>
          </p:nvPr>
        </p:nvSpPr>
        <p:spPr>
          <a:xfrm>
            <a:off x="6248400" y="0"/>
            <a:ext cx="2895600" cy="476250"/>
          </a:xfrm>
        </p:spPr>
        <p:txBody>
          <a:bodyPr/>
          <a:lstStyle/>
          <a:p>
            <a:r>
              <a:rPr lang="en-US" sz="2800" i="1" dirty="0">
                <a:latin typeface="Brush Script MT" panose="03060802040406070304" pitchFamily="66" charset="0"/>
              </a:rPr>
              <a:t>Presgrave &amp; Matthews </a:t>
            </a:r>
          </a:p>
        </p:txBody>
      </p:sp>
      <p:sp>
        <p:nvSpPr>
          <p:cNvPr id="10" name="Slide Number Placeholder 9"/>
          <p:cNvSpPr>
            <a:spLocks noGrp="1"/>
          </p:cNvSpPr>
          <p:nvPr>
            <p:ph type="sldNum" sz="quarter" idx="12"/>
          </p:nvPr>
        </p:nvSpPr>
        <p:spPr/>
        <p:txBody>
          <a:bodyPr/>
          <a:lstStyle/>
          <a:p>
            <a:fld id="{9B0C138C-05A2-4992-9413-9F6F027FD153}" type="slidenum">
              <a:rPr lang="en-US" sz="1400" b="1" smtClean="0">
                <a:solidFill>
                  <a:schemeClr val="tx1"/>
                </a:solidFill>
                <a:latin typeface="Brush Script MT" panose="03060802040406070304" pitchFamily="66" charset="0"/>
              </a:rPr>
              <a:t>2</a:t>
            </a:fld>
            <a:endParaRPr lang="en-US" sz="1400" b="1" dirty="0">
              <a:solidFill>
                <a:schemeClr val="tx1"/>
              </a:solidFill>
              <a:latin typeface="Brush Script MT" panose="03060802040406070304" pitchFamily="66" charset="0"/>
            </a:endParaRPr>
          </a:p>
        </p:txBody>
      </p:sp>
    </p:spTree>
    <p:extLst>
      <p:ext uri="{BB962C8B-B14F-4D97-AF65-F5344CB8AC3E}">
        <p14:creationId xmlns:p14="http://schemas.microsoft.com/office/powerpoint/2010/main" val="33415641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905000"/>
            <a:ext cx="8686800" cy="3840163"/>
          </a:xfrm>
        </p:spPr>
        <p:txBody>
          <a:bodyPr>
            <a:normAutofit/>
          </a:bodyPr>
          <a:lstStyle/>
          <a:p>
            <a:pPr algn="just">
              <a:buFont typeface="Wingdings" pitchFamily="2" charset="2"/>
              <a:buChar char="v"/>
            </a:pPr>
            <a:r>
              <a:rPr lang="en-US" sz="3200" dirty="0">
                <a:latin typeface="Angsana New" pitchFamily="18" charset="-34"/>
                <a:cs typeface="Angsana New" pitchFamily="18" charset="-34"/>
              </a:rPr>
              <a:t>In determining what is reasonable compensation, the concepts of “</a:t>
            </a:r>
            <a:r>
              <a:rPr lang="en-US" sz="3200" b="1" dirty="0">
                <a:solidFill>
                  <a:schemeClr val="accent2">
                    <a:lumMod val="60000"/>
                    <a:lumOff val="40000"/>
                  </a:schemeClr>
                </a:solidFill>
                <a:latin typeface="Angsana New" pitchFamily="18" charset="-34"/>
                <a:cs typeface="Angsana New" pitchFamily="18" charset="-34"/>
              </a:rPr>
              <a:t>legitimate interest</a:t>
            </a:r>
            <a:r>
              <a:rPr lang="en-US" sz="3200" dirty="0">
                <a:latin typeface="Angsana New" pitchFamily="18" charset="-34"/>
                <a:cs typeface="Angsana New" pitchFamily="18" charset="-34"/>
              </a:rPr>
              <a:t>” and “</a:t>
            </a:r>
            <a:r>
              <a:rPr lang="en-US" sz="3200" b="1" dirty="0">
                <a:solidFill>
                  <a:schemeClr val="accent2">
                    <a:lumMod val="60000"/>
                    <a:lumOff val="40000"/>
                  </a:schemeClr>
                </a:solidFill>
                <a:latin typeface="Angsana New" pitchFamily="18" charset="-34"/>
                <a:cs typeface="Angsana New" pitchFamily="18" charset="-34"/>
              </a:rPr>
              <a:t>proportionality</a:t>
            </a:r>
            <a:r>
              <a:rPr lang="en-US" sz="3200" dirty="0">
                <a:latin typeface="Angsana New" pitchFamily="18" charset="-34"/>
                <a:cs typeface="Angsana New" pitchFamily="18" charset="-34"/>
              </a:rPr>
              <a:t>” as enunciated in </a:t>
            </a:r>
            <a:r>
              <a:rPr lang="en-US" sz="3200" i="1" dirty="0">
                <a:latin typeface="Angsana New" pitchFamily="18" charset="-34"/>
                <a:cs typeface="Angsana New" pitchFamily="18" charset="-34"/>
              </a:rPr>
              <a:t>Cavendish</a:t>
            </a:r>
            <a:r>
              <a:rPr lang="en-US" sz="3200" dirty="0">
                <a:latin typeface="Angsana New" pitchFamily="18" charset="-34"/>
                <a:cs typeface="Angsana New" pitchFamily="18" charset="-34"/>
              </a:rPr>
              <a:t> are relevant. </a:t>
            </a:r>
          </a:p>
          <a:p>
            <a:pPr algn="just">
              <a:buFont typeface="Wingdings" pitchFamily="2" charset="2"/>
              <a:buChar char="v"/>
            </a:pPr>
            <a:r>
              <a:rPr lang="en-US" sz="3200" dirty="0">
                <a:latin typeface="Angsana New" pitchFamily="18" charset="-34"/>
                <a:cs typeface="Angsana New" pitchFamily="18" charset="-34"/>
              </a:rPr>
              <a:t>“A sum payable on breach of contract will be held to be unreasonable compensation if it is </a:t>
            </a:r>
            <a:r>
              <a:rPr lang="en-US" sz="3200" b="1" u="sng" dirty="0">
                <a:latin typeface="Angsana New" pitchFamily="18" charset="-34"/>
                <a:cs typeface="Angsana New" pitchFamily="18" charset="-34"/>
              </a:rPr>
              <a:t>extravagant</a:t>
            </a:r>
            <a:r>
              <a:rPr lang="en-US" sz="3200" dirty="0">
                <a:latin typeface="Angsana New" pitchFamily="18" charset="-34"/>
                <a:cs typeface="Angsana New" pitchFamily="18" charset="-34"/>
              </a:rPr>
              <a:t> and </a:t>
            </a:r>
            <a:r>
              <a:rPr lang="en-US" sz="3200" b="1" u="sng" dirty="0">
                <a:latin typeface="Angsana New" pitchFamily="18" charset="-34"/>
                <a:cs typeface="Angsana New" pitchFamily="18" charset="-34"/>
              </a:rPr>
              <a:t>unconscionable</a:t>
            </a:r>
            <a:r>
              <a:rPr lang="en-US" sz="3200" dirty="0">
                <a:latin typeface="Angsana New" pitchFamily="18" charset="-34"/>
                <a:cs typeface="Angsana New" pitchFamily="18" charset="-34"/>
              </a:rPr>
              <a:t> in amount in comparison with the </a:t>
            </a:r>
            <a:r>
              <a:rPr lang="en-US" sz="3200" u="sng" dirty="0">
                <a:latin typeface="Angsana New" pitchFamily="18" charset="-34"/>
                <a:cs typeface="Angsana New" pitchFamily="18" charset="-34"/>
              </a:rPr>
              <a:t>highest conceivable loss which could possibly flow from the breach</a:t>
            </a:r>
            <a:r>
              <a:rPr lang="en-US" sz="3200" dirty="0">
                <a:latin typeface="Angsana New" pitchFamily="18" charset="-34"/>
                <a:cs typeface="Angsana New" pitchFamily="18" charset="-34"/>
              </a:rPr>
              <a:t>”</a:t>
            </a:r>
            <a:endParaRPr lang="en-US" sz="3200" dirty="0">
              <a:solidFill>
                <a:schemeClr val="tx1"/>
              </a:solidFill>
              <a:latin typeface="Angsana New" pitchFamily="18" charset="-34"/>
              <a:cs typeface="Angsana New" pitchFamily="18" charset="-34"/>
            </a:endParaRPr>
          </a:p>
        </p:txBody>
      </p:sp>
      <p:sp>
        <p:nvSpPr>
          <p:cNvPr id="7" name="Footer Placeholder 6"/>
          <p:cNvSpPr>
            <a:spLocks noGrp="1"/>
          </p:cNvSpPr>
          <p:nvPr>
            <p:ph type="ftr" sz="quarter" idx="11"/>
          </p:nvPr>
        </p:nvSpPr>
        <p:spPr>
          <a:xfrm>
            <a:off x="6248400" y="19334"/>
            <a:ext cx="2895600" cy="476250"/>
          </a:xfrm>
        </p:spPr>
        <p:txBody>
          <a:bodyPr/>
          <a:lstStyle/>
          <a:p>
            <a:r>
              <a:rPr lang="en-US" sz="2800" dirty="0">
                <a:latin typeface="Brush Script MT" panose="03060802040406070304" pitchFamily="66" charset="0"/>
              </a:rPr>
              <a:t>Presgrave &amp; Matthews </a:t>
            </a:r>
          </a:p>
        </p:txBody>
      </p:sp>
      <p:sp>
        <p:nvSpPr>
          <p:cNvPr id="4" name="Slide Number Placeholder 3"/>
          <p:cNvSpPr>
            <a:spLocks noGrp="1"/>
          </p:cNvSpPr>
          <p:nvPr>
            <p:ph type="sldNum" sz="quarter" idx="12"/>
          </p:nvPr>
        </p:nvSpPr>
        <p:spPr/>
        <p:txBody>
          <a:bodyPr/>
          <a:lstStyle/>
          <a:p>
            <a:fld id="{9B0C138C-05A2-4992-9413-9F6F027FD153}" type="slidenum">
              <a:rPr lang="en-US" sz="1400" b="1" i="1" smtClean="0">
                <a:solidFill>
                  <a:schemeClr val="tx1"/>
                </a:solidFill>
                <a:latin typeface="Brush Script MT" panose="03060802040406070304" pitchFamily="66" charset="0"/>
              </a:rPr>
              <a:t>20</a:t>
            </a:fld>
            <a:endParaRPr lang="en-US" sz="1400" b="1" i="1" dirty="0">
              <a:solidFill>
                <a:schemeClr val="tx1"/>
              </a:solidFill>
              <a:latin typeface="Brush Script MT" panose="03060802040406070304" pitchFamily="66" charset="0"/>
            </a:endParaRPr>
          </a:p>
        </p:txBody>
      </p:sp>
      <p:sp>
        <p:nvSpPr>
          <p:cNvPr id="3" name="Title 2"/>
          <p:cNvSpPr>
            <a:spLocks noGrp="1"/>
          </p:cNvSpPr>
          <p:nvPr>
            <p:ph type="title"/>
          </p:nvPr>
        </p:nvSpPr>
        <p:spPr>
          <a:xfrm>
            <a:off x="457200" y="609600"/>
            <a:ext cx="8229600" cy="1143000"/>
          </a:xfrm>
        </p:spPr>
        <p:txBody>
          <a:bodyPr>
            <a:normAutofit/>
          </a:bodyPr>
          <a:lstStyle/>
          <a:p>
            <a:pPr algn="ctr"/>
            <a:r>
              <a:rPr lang="en-US" sz="2800" b="1" u="sng" dirty="0">
                <a:solidFill>
                  <a:schemeClr val="accent4">
                    <a:lumMod val="75000"/>
                  </a:schemeClr>
                </a:solidFill>
                <a:latin typeface="Britannic Bold" pitchFamily="34" charset="0"/>
              </a:rPr>
              <a:t>How do you determine whether the sum payable as LD is unreasonable?</a:t>
            </a:r>
          </a:p>
        </p:txBody>
      </p:sp>
    </p:spTree>
    <p:extLst>
      <p:ext uri="{BB962C8B-B14F-4D97-AF65-F5344CB8AC3E}">
        <p14:creationId xmlns:p14="http://schemas.microsoft.com/office/powerpoint/2010/main" val="208540311"/>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4038599"/>
          </a:xfrm>
        </p:spPr>
        <p:txBody>
          <a:bodyPr>
            <a:normAutofit/>
          </a:bodyPr>
          <a:lstStyle/>
          <a:p>
            <a:pPr>
              <a:buFont typeface="Wingdings" pitchFamily="2" charset="2"/>
              <a:buChar char="v"/>
            </a:pPr>
            <a:r>
              <a:rPr lang="en-US" sz="3200" dirty="0">
                <a:latin typeface="Angsana New" pitchFamily="18" charset="-34"/>
                <a:cs typeface="Angsana New" pitchFamily="18" charset="-34"/>
              </a:rPr>
              <a:t>“… The Court to adopt a </a:t>
            </a:r>
            <a:r>
              <a:rPr lang="en-US" sz="3200" u="sng" dirty="0">
                <a:latin typeface="Angsana New" pitchFamily="18" charset="-34"/>
                <a:cs typeface="Angsana New" pitchFamily="18" charset="-34"/>
              </a:rPr>
              <a:t>common sense approach </a:t>
            </a:r>
            <a:r>
              <a:rPr lang="en-US" sz="3200" dirty="0">
                <a:latin typeface="Angsana New" pitchFamily="18" charset="-34"/>
                <a:cs typeface="Angsana New" pitchFamily="18" charset="-34"/>
              </a:rPr>
              <a:t>…”</a:t>
            </a:r>
          </a:p>
          <a:p>
            <a:endParaRPr lang="en-US" sz="3200" dirty="0">
              <a:latin typeface="Angsana New" pitchFamily="18" charset="-34"/>
              <a:cs typeface="Angsana New" pitchFamily="18" charset="-34"/>
            </a:endParaRPr>
          </a:p>
          <a:p>
            <a:pPr>
              <a:buFont typeface="Wingdings" pitchFamily="2" charset="2"/>
              <a:buChar char="v"/>
            </a:pPr>
            <a:r>
              <a:rPr lang="en-US" sz="3200" dirty="0">
                <a:latin typeface="Angsana New" pitchFamily="18" charset="-34"/>
                <a:cs typeface="Angsana New" pitchFamily="18" charset="-34"/>
              </a:rPr>
              <a:t>“… to derive reasonable compensation there must not be a </a:t>
            </a:r>
            <a:r>
              <a:rPr lang="en-US" sz="3200" b="1" u="sng" dirty="0">
                <a:latin typeface="Angsana New" pitchFamily="18" charset="-34"/>
                <a:cs typeface="Angsana New" pitchFamily="18" charset="-34"/>
              </a:rPr>
              <a:t>significant difference </a:t>
            </a:r>
            <a:r>
              <a:rPr lang="en-US" sz="3200" dirty="0">
                <a:latin typeface="Angsana New" pitchFamily="18" charset="-34"/>
                <a:cs typeface="Angsana New" pitchFamily="18" charset="-34"/>
              </a:rPr>
              <a:t>between the level of damages spelt out in the Contract and the level of loss or damage which is likely to be suffered by the innocent party.”</a:t>
            </a:r>
          </a:p>
          <a:p>
            <a:endParaRPr lang="en-US" sz="3200" dirty="0"/>
          </a:p>
        </p:txBody>
      </p:sp>
      <p:sp>
        <p:nvSpPr>
          <p:cNvPr id="3" name="Footer Placeholder 2"/>
          <p:cNvSpPr>
            <a:spLocks noGrp="1"/>
          </p:cNvSpPr>
          <p:nvPr>
            <p:ph type="ftr" sz="quarter" idx="11"/>
          </p:nvPr>
        </p:nvSpPr>
        <p:spPr>
          <a:xfrm>
            <a:off x="6233146" y="152400"/>
            <a:ext cx="2884081" cy="365125"/>
          </a:xfrm>
        </p:spPr>
        <p:txBody>
          <a:bodyPr/>
          <a:lstStyle/>
          <a:p>
            <a:r>
              <a:rPr lang="en-US" sz="2800" dirty="0" err="1">
                <a:latin typeface="Brush Script MT" pitchFamily="66" charset="0"/>
              </a:rPr>
              <a:t>Presgrave</a:t>
            </a:r>
            <a:r>
              <a:rPr lang="en-US" sz="2800" dirty="0">
                <a:latin typeface="Brush Script MT" pitchFamily="66" charset="0"/>
              </a:rPr>
              <a:t> &amp; Matthews </a:t>
            </a:r>
          </a:p>
        </p:txBody>
      </p:sp>
      <p:sp>
        <p:nvSpPr>
          <p:cNvPr id="4" name="Slide Number Placeholder 3"/>
          <p:cNvSpPr>
            <a:spLocks noGrp="1"/>
          </p:cNvSpPr>
          <p:nvPr>
            <p:ph type="sldNum" sz="quarter" idx="12"/>
          </p:nvPr>
        </p:nvSpPr>
        <p:spPr/>
        <p:txBody>
          <a:bodyPr/>
          <a:lstStyle/>
          <a:p>
            <a:fld id="{9B0C138C-05A2-4992-9413-9F6F027FD153}" type="slidenum">
              <a:rPr lang="en-US" sz="1400" b="1" i="1">
                <a:latin typeface="Brush Script MT" panose="03060802040406070304" pitchFamily="66" charset="0"/>
              </a:rPr>
              <a:pPr/>
              <a:t>21</a:t>
            </a:fld>
            <a:endParaRPr lang="en-US" sz="1400" b="1" i="1" dirty="0">
              <a:latin typeface="Brush Script MT" panose="03060802040406070304" pitchFamily="66" charset="0"/>
            </a:endParaRPr>
          </a:p>
        </p:txBody>
      </p:sp>
    </p:spTree>
    <p:extLst>
      <p:ext uri="{BB962C8B-B14F-4D97-AF65-F5344CB8AC3E}">
        <p14:creationId xmlns:p14="http://schemas.microsoft.com/office/powerpoint/2010/main" val="3501823879"/>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981200"/>
            <a:ext cx="8382000" cy="3657600"/>
          </a:xfrm>
        </p:spPr>
        <p:txBody>
          <a:bodyPr>
            <a:normAutofit/>
          </a:bodyPr>
          <a:lstStyle/>
          <a:p>
            <a:pPr lvl="1" algn="just"/>
            <a:r>
              <a:rPr lang="en-US" dirty="0">
                <a:solidFill>
                  <a:schemeClr val="tx1"/>
                </a:solidFill>
                <a:latin typeface="Baskerville Old Face" pitchFamily="18" charset="0"/>
              </a:rPr>
              <a:t>“… Courts are reluctant to interfere with parties’ freedom of contract, especially if the contracting parties have </a:t>
            </a:r>
            <a:r>
              <a:rPr lang="en-US" u="sng" dirty="0">
                <a:solidFill>
                  <a:schemeClr val="tx1"/>
                </a:solidFill>
                <a:latin typeface="Baskerville Old Face" pitchFamily="18" charset="0"/>
              </a:rPr>
              <a:t>comparable bargaining power</a:t>
            </a:r>
            <a:r>
              <a:rPr lang="en-US" dirty="0">
                <a:solidFill>
                  <a:schemeClr val="tx1"/>
                </a:solidFill>
                <a:latin typeface="Baskerville Old Face" pitchFamily="18" charset="0"/>
              </a:rPr>
              <a:t> and are </a:t>
            </a:r>
            <a:r>
              <a:rPr lang="en-US" u="sng" dirty="0">
                <a:solidFill>
                  <a:schemeClr val="tx1"/>
                </a:solidFill>
                <a:latin typeface="Baskerville Old Face" pitchFamily="18" charset="0"/>
              </a:rPr>
              <a:t>properly advised </a:t>
            </a:r>
            <a:r>
              <a:rPr lang="en-US" dirty="0">
                <a:solidFill>
                  <a:schemeClr val="tx1"/>
                </a:solidFill>
                <a:latin typeface="Baskerville Old Face" pitchFamily="18" charset="0"/>
              </a:rPr>
              <a:t>…”</a:t>
            </a:r>
          </a:p>
          <a:p>
            <a:pPr marL="393192" lvl="1" indent="0" algn="just">
              <a:buNone/>
            </a:pPr>
            <a:endParaRPr lang="en-US" dirty="0">
              <a:solidFill>
                <a:schemeClr val="tx1"/>
              </a:solidFill>
              <a:latin typeface="Baskerville Old Face" pitchFamily="18" charset="0"/>
            </a:endParaRPr>
          </a:p>
          <a:p>
            <a:pPr lvl="1" algn="just"/>
            <a:r>
              <a:rPr lang="en-US" dirty="0">
                <a:latin typeface="Baskerville Old Face" pitchFamily="18" charset="0"/>
              </a:rPr>
              <a:t>“… the Courts should be slow to refuse to give effect to a damages clause for contracts which are the result of </a:t>
            </a:r>
            <a:r>
              <a:rPr lang="en-US" u="sng" dirty="0">
                <a:latin typeface="Baskerville Old Face" pitchFamily="18" charset="0"/>
              </a:rPr>
              <a:t>thorough negotiations </a:t>
            </a:r>
            <a:r>
              <a:rPr lang="en-US" dirty="0">
                <a:latin typeface="Baskerville Old Face" pitchFamily="18" charset="0"/>
              </a:rPr>
              <a:t>made at </a:t>
            </a:r>
            <a:r>
              <a:rPr lang="en-US" u="sng" dirty="0">
                <a:latin typeface="Baskerville Old Face" pitchFamily="18" charset="0"/>
              </a:rPr>
              <a:t>arm’s length </a:t>
            </a:r>
            <a:r>
              <a:rPr lang="en-US" dirty="0">
                <a:latin typeface="Baskerville Old Face" pitchFamily="18" charset="0"/>
              </a:rPr>
              <a:t>between parties who have been </a:t>
            </a:r>
            <a:r>
              <a:rPr lang="en-US" u="sng" dirty="0">
                <a:latin typeface="Baskerville Old Face" pitchFamily="18" charset="0"/>
              </a:rPr>
              <a:t>properly advised </a:t>
            </a:r>
            <a:r>
              <a:rPr lang="en-US" dirty="0">
                <a:latin typeface="Baskerville Old Face" pitchFamily="18" charset="0"/>
              </a:rPr>
              <a:t>…”</a:t>
            </a:r>
            <a:endParaRPr lang="en-US" dirty="0">
              <a:solidFill>
                <a:schemeClr val="tx1"/>
              </a:solidFill>
              <a:latin typeface="Baskerville Old Face" pitchFamily="18" charset="0"/>
            </a:endParaRPr>
          </a:p>
        </p:txBody>
      </p:sp>
      <p:sp>
        <p:nvSpPr>
          <p:cNvPr id="7" name="Footer Placeholder 6"/>
          <p:cNvSpPr>
            <a:spLocks noGrp="1"/>
          </p:cNvSpPr>
          <p:nvPr>
            <p:ph type="ftr" sz="quarter" idx="11"/>
          </p:nvPr>
        </p:nvSpPr>
        <p:spPr>
          <a:xfrm>
            <a:off x="6235890" y="19334"/>
            <a:ext cx="2895600" cy="476250"/>
          </a:xfrm>
        </p:spPr>
        <p:txBody>
          <a:bodyPr/>
          <a:lstStyle/>
          <a:p>
            <a:r>
              <a:rPr lang="en-US" sz="2800" dirty="0">
                <a:latin typeface="Brush Script MT" panose="03060802040406070304" pitchFamily="66" charset="0"/>
              </a:rPr>
              <a:t>Presgrave &amp; Matthews </a:t>
            </a:r>
          </a:p>
        </p:txBody>
      </p:sp>
      <p:sp>
        <p:nvSpPr>
          <p:cNvPr id="4" name="Slide Number Placeholder 3"/>
          <p:cNvSpPr>
            <a:spLocks noGrp="1"/>
          </p:cNvSpPr>
          <p:nvPr>
            <p:ph type="sldNum" sz="quarter" idx="12"/>
          </p:nvPr>
        </p:nvSpPr>
        <p:spPr/>
        <p:txBody>
          <a:bodyPr/>
          <a:lstStyle/>
          <a:p>
            <a:fld id="{9B0C138C-05A2-4992-9413-9F6F027FD153}" type="slidenum">
              <a:rPr lang="en-US" sz="1400" b="1" i="1" smtClean="0">
                <a:solidFill>
                  <a:schemeClr val="tx1"/>
                </a:solidFill>
                <a:latin typeface="Brush Script MT" panose="03060802040406070304" pitchFamily="66" charset="0"/>
              </a:rPr>
              <a:t>22</a:t>
            </a:fld>
            <a:endParaRPr lang="en-US" sz="1400" b="1" i="1" dirty="0">
              <a:solidFill>
                <a:schemeClr val="tx1"/>
              </a:solidFill>
              <a:latin typeface="Brush Script MT" panose="03060802040406070304" pitchFamily="66" charset="0"/>
            </a:endParaRPr>
          </a:p>
        </p:txBody>
      </p:sp>
      <p:sp>
        <p:nvSpPr>
          <p:cNvPr id="3" name="Title 2"/>
          <p:cNvSpPr>
            <a:spLocks noGrp="1"/>
          </p:cNvSpPr>
          <p:nvPr>
            <p:ph type="title"/>
          </p:nvPr>
        </p:nvSpPr>
        <p:spPr>
          <a:xfrm>
            <a:off x="152400" y="609600"/>
            <a:ext cx="8763000" cy="1143000"/>
          </a:xfrm>
        </p:spPr>
        <p:txBody>
          <a:bodyPr>
            <a:noAutofit/>
          </a:bodyPr>
          <a:lstStyle/>
          <a:p>
            <a:pPr algn="just"/>
            <a:r>
              <a:rPr lang="en-US" sz="2400" b="1" dirty="0">
                <a:solidFill>
                  <a:schemeClr val="accent4"/>
                </a:solidFill>
                <a:latin typeface="Lucida Fax" pitchFamily="18" charset="0"/>
              </a:rPr>
              <a:t>Are the relative bargaining position of parties relevant in the determination of the reasonableness of LD clause?</a:t>
            </a:r>
          </a:p>
        </p:txBody>
      </p:sp>
    </p:spTree>
    <p:extLst>
      <p:ext uri="{BB962C8B-B14F-4D97-AF65-F5344CB8AC3E}">
        <p14:creationId xmlns:p14="http://schemas.microsoft.com/office/powerpoint/2010/main" val="3260572650"/>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362200"/>
            <a:ext cx="8382000" cy="2514600"/>
          </a:xfrm>
        </p:spPr>
        <p:txBody>
          <a:bodyPr>
            <a:noAutofit/>
          </a:bodyPr>
          <a:lstStyle/>
          <a:p>
            <a:pPr lvl="1" algn="just"/>
            <a:r>
              <a:rPr lang="en-US" dirty="0">
                <a:solidFill>
                  <a:schemeClr val="tx1"/>
                </a:solidFill>
                <a:latin typeface="Baskerville Old Face" pitchFamily="18" charset="0"/>
              </a:rPr>
              <a:t>“ … reasonable compensation can be deduced by comparing the amount that </a:t>
            </a:r>
            <a:r>
              <a:rPr lang="en-US" u="sng" dirty="0">
                <a:solidFill>
                  <a:schemeClr val="tx1"/>
                </a:solidFill>
                <a:latin typeface="Baskerville Old Face" pitchFamily="18" charset="0"/>
              </a:rPr>
              <a:t>would be payable</a:t>
            </a:r>
            <a:r>
              <a:rPr lang="en-US" dirty="0">
                <a:solidFill>
                  <a:schemeClr val="tx1"/>
                </a:solidFill>
                <a:latin typeface="Baskerville Old Face" pitchFamily="18" charset="0"/>
              </a:rPr>
              <a:t> on breach with the </a:t>
            </a:r>
            <a:r>
              <a:rPr lang="en-US" u="sng" dirty="0">
                <a:solidFill>
                  <a:schemeClr val="tx1"/>
                </a:solidFill>
                <a:latin typeface="Baskerville Old Face" pitchFamily="18" charset="0"/>
              </a:rPr>
              <a:t>loss that might be sustained if indeed the breach occurred </a:t>
            </a:r>
            <a:r>
              <a:rPr lang="en-US" dirty="0">
                <a:solidFill>
                  <a:schemeClr val="tx1"/>
                </a:solidFill>
                <a:latin typeface="Baskerville Old Face" pitchFamily="18" charset="0"/>
              </a:rPr>
              <a:t>…”</a:t>
            </a:r>
          </a:p>
          <a:p>
            <a:pPr marL="393192" lvl="1" indent="0" algn="just">
              <a:buNone/>
            </a:pPr>
            <a:endParaRPr lang="en-US" dirty="0">
              <a:solidFill>
                <a:schemeClr val="tx1"/>
              </a:solidFill>
              <a:latin typeface="Baskerville Old Face" pitchFamily="18" charset="0"/>
            </a:endParaRPr>
          </a:p>
          <a:p>
            <a:pPr lvl="1" algn="just"/>
            <a:r>
              <a:rPr lang="en-US" dirty="0">
                <a:latin typeface="Baskerville Old Face" pitchFamily="18" charset="0"/>
              </a:rPr>
              <a:t>Suggest that the question is to be adjudged at the </a:t>
            </a:r>
            <a:r>
              <a:rPr lang="en-US" b="1" dirty="0">
                <a:latin typeface="Baskerville Old Face" pitchFamily="18" charset="0"/>
              </a:rPr>
              <a:t>time of making of contract</a:t>
            </a:r>
            <a:r>
              <a:rPr lang="en-US" dirty="0">
                <a:latin typeface="Baskerville Old Face" pitchFamily="18" charset="0"/>
              </a:rPr>
              <a:t>.  </a:t>
            </a:r>
            <a:endParaRPr lang="en-US" dirty="0">
              <a:solidFill>
                <a:schemeClr val="tx1"/>
              </a:solidFill>
              <a:latin typeface="Baskerville Old Face" pitchFamily="18" charset="0"/>
            </a:endParaRPr>
          </a:p>
        </p:txBody>
      </p:sp>
      <p:sp>
        <p:nvSpPr>
          <p:cNvPr id="7" name="Footer Placeholder 6"/>
          <p:cNvSpPr>
            <a:spLocks noGrp="1"/>
          </p:cNvSpPr>
          <p:nvPr>
            <p:ph type="ftr" sz="quarter" idx="11"/>
          </p:nvPr>
        </p:nvSpPr>
        <p:spPr>
          <a:xfrm>
            <a:off x="6248400" y="0"/>
            <a:ext cx="2895600" cy="476250"/>
          </a:xfrm>
        </p:spPr>
        <p:txBody>
          <a:bodyPr/>
          <a:lstStyle/>
          <a:p>
            <a:r>
              <a:rPr lang="en-US" sz="2800" dirty="0">
                <a:latin typeface="Brush Script MT" panose="03060802040406070304" pitchFamily="66" charset="0"/>
              </a:rPr>
              <a:t>Presgrave &amp; Matthews </a:t>
            </a:r>
          </a:p>
        </p:txBody>
      </p:sp>
      <p:sp>
        <p:nvSpPr>
          <p:cNvPr id="4" name="Slide Number Placeholder 3"/>
          <p:cNvSpPr>
            <a:spLocks noGrp="1"/>
          </p:cNvSpPr>
          <p:nvPr>
            <p:ph type="sldNum" sz="quarter" idx="12"/>
          </p:nvPr>
        </p:nvSpPr>
        <p:spPr/>
        <p:txBody>
          <a:bodyPr/>
          <a:lstStyle/>
          <a:p>
            <a:fld id="{9B0C138C-05A2-4992-9413-9F6F027FD153}" type="slidenum">
              <a:rPr lang="en-US" sz="1400" b="1" i="1" smtClean="0">
                <a:solidFill>
                  <a:schemeClr val="tx1"/>
                </a:solidFill>
                <a:latin typeface="Brush Script MT" panose="03060802040406070304" pitchFamily="66" charset="0"/>
              </a:rPr>
              <a:t>23</a:t>
            </a:fld>
            <a:endParaRPr lang="en-US" sz="1400" b="1" i="1" dirty="0">
              <a:solidFill>
                <a:schemeClr val="tx1"/>
              </a:solidFill>
              <a:latin typeface="Brush Script MT" panose="03060802040406070304" pitchFamily="66" charset="0"/>
            </a:endParaRPr>
          </a:p>
        </p:txBody>
      </p:sp>
      <p:sp>
        <p:nvSpPr>
          <p:cNvPr id="3" name="Title 2"/>
          <p:cNvSpPr>
            <a:spLocks noGrp="1"/>
          </p:cNvSpPr>
          <p:nvPr>
            <p:ph type="title"/>
          </p:nvPr>
        </p:nvSpPr>
        <p:spPr>
          <a:xfrm>
            <a:off x="228600" y="685800"/>
            <a:ext cx="8552688" cy="1295400"/>
          </a:xfrm>
        </p:spPr>
        <p:txBody>
          <a:bodyPr>
            <a:normAutofit fontScale="90000"/>
          </a:bodyPr>
          <a:lstStyle/>
          <a:p>
            <a:pPr algn="just"/>
            <a:r>
              <a:rPr lang="en-US" sz="2700" b="1" dirty="0">
                <a:solidFill>
                  <a:schemeClr val="tx1"/>
                </a:solidFill>
                <a:latin typeface="Lucida Fax" pitchFamily="18" charset="0"/>
              </a:rPr>
              <a:t>The question of legitimate interest, proportionality and reasonableness is to be adjudged from what point in time?</a:t>
            </a:r>
          </a:p>
        </p:txBody>
      </p:sp>
    </p:spTree>
    <p:extLst>
      <p:ext uri="{BB962C8B-B14F-4D97-AF65-F5344CB8AC3E}">
        <p14:creationId xmlns:p14="http://schemas.microsoft.com/office/powerpoint/2010/main" val="3877913063"/>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305800" cy="3763963"/>
          </a:xfrm>
        </p:spPr>
        <p:txBody>
          <a:bodyPr>
            <a:normAutofit/>
          </a:bodyPr>
          <a:lstStyle/>
          <a:p>
            <a:pPr lvl="1" algn="just"/>
            <a:r>
              <a:rPr lang="en-US" sz="2400" dirty="0">
                <a:solidFill>
                  <a:schemeClr val="tx1"/>
                </a:solidFill>
                <a:latin typeface="Baskerville Old Face" pitchFamily="18" charset="0"/>
              </a:rPr>
              <a:t>“… a court of law has always maintained a supervisory jurisdiction to relieve against a damage clause which is so unconscionable or oppressive …”</a:t>
            </a:r>
          </a:p>
          <a:p>
            <a:pPr marL="393192" lvl="1" indent="0" algn="just">
              <a:buNone/>
            </a:pPr>
            <a:endParaRPr lang="en-US" sz="2400" dirty="0">
              <a:solidFill>
                <a:schemeClr val="tx1"/>
              </a:solidFill>
              <a:latin typeface="Baskerville Old Face" pitchFamily="18" charset="0"/>
            </a:endParaRPr>
          </a:p>
          <a:p>
            <a:pPr lvl="1" algn="just"/>
            <a:r>
              <a:rPr lang="en-US" sz="2400" dirty="0">
                <a:latin typeface="Baskerville Old Face" pitchFamily="18" charset="0"/>
              </a:rPr>
              <a:t>“…the legislative mechanism introduced by s75 of the Act must be considered as a necessary curtailment of absolute freedom of contract, designed to check against potential abuse by a party at another’s expense.”</a:t>
            </a:r>
            <a:r>
              <a:rPr lang="en-US" sz="2400" dirty="0">
                <a:solidFill>
                  <a:schemeClr val="tx1"/>
                </a:solidFill>
                <a:latin typeface="Baskerville Old Face" pitchFamily="18" charset="0"/>
              </a:rPr>
              <a:t> </a:t>
            </a:r>
          </a:p>
        </p:txBody>
      </p:sp>
      <p:sp>
        <p:nvSpPr>
          <p:cNvPr id="7" name="Footer Placeholder 6"/>
          <p:cNvSpPr>
            <a:spLocks noGrp="1"/>
          </p:cNvSpPr>
          <p:nvPr>
            <p:ph type="ftr" sz="quarter" idx="11"/>
          </p:nvPr>
        </p:nvSpPr>
        <p:spPr>
          <a:xfrm>
            <a:off x="6248400" y="0"/>
            <a:ext cx="2895600" cy="476250"/>
          </a:xfrm>
        </p:spPr>
        <p:txBody>
          <a:bodyPr/>
          <a:lstStyle/>
          <a:p>
            <a:r>
              <a:rPr lang="en-US" sz="2800" dirty="0">
                <a:latin typeface="Brush Script MT" panose="03060802040406070304" pitchFamily="66" charset="0"/>
              </a:rPr>
              <a:t>Presgrave &amp; Matthews </a:t>
            </a:r>
          </a:p>
        </p:txBody>
      </p:sp>
      <p:sp>
        <p:nvSpPr>
          <p:cNvPr id="4" name="Slide Number Placeholder 3"/>
          <p:cNvSpPr>
            <a:spLocks noGrp="1"/>
          </p:cNvSpPr>
          <p:nvPr>
            <p:ph type="sldNum" sz="quarter" idx="12"/>
          </p:nvPr>
        </p:nvSpPr>
        <p:spPr/>
        <p:txBody>
          <a:bodyPr/>
          <a:lstStyle/>
          <a:p>
            <a:fld id="{9B0C138C-05A2-4992-9413-9F6F027FD153}" type="slidenum">
              <a:rPr lang="en-US" sz="1400" b="1" i="1" smtClean="0">
                <a:solidFill>
                  <a:schemeClr val="tx1"/>
                </a:solidFill>
                <a:latin typeface="Brush Script MT" panose="03060802040406070304" pitchFamily="66" charset="0"/>
              </a:rPr>
              <a:t>24</a:t>
            </a:fld>
            <a:endParaRPr lang="en-US" b="1" i="1" dirty="0">
              <a:solidFill>
                <a:schemeClr val="tx1"/>
              </a:solidFill>
              <a:latin typeface="Brush Script MT" panose="03060802040406070304" pitchFamily="66" charset="0"/>
            </a:endParaRPr>
          </a:p>
        </p:txBody>
      </p:sp>
      <p:sp>
        <p:nvSpPr>
          <p:cNvPr id="3" name="Title 2"/>
          <p:cNvSpPr>
            <a:spLocks noGrp="1"/>
          </p:cNvSpPr>
          <p:nvPr>
            <p:ph type="title"/>
          </p:nvPr>
        </p:nvSpPr>
        <p:spPr>
          <a:xfrm>
            <a:off x="304800" y="609600"/>
            <a:ext cx="8686800" cy="1252728"/>
          </a:xfrm>
        </p:spPr>
        <p:txBody>
          <a:bodyPr>
            <a:noAutofit/>
          </a:bodyPr>
          <a:lstStyle/>
          <a:p>
            <a:pPr algn="just"/>
            <a:r>
              <a:rPr lang="en-US" sz="2800" b="1" dirty="0">
                <a:solidFill>
                  <a:srgbClr val="0070C0"/>
                </a:solidFill>
              </a:rPr>
              <a:t>Is the Contractor precluded by Clause 22.2 from challenging the reasonableness of LD clause?</a:t>
            </a:r>
          </a:p>
        </p:txBody>
      </p:sp>
    </p:spTree>
    <p:extLst>
      <p:ext uri="{BB962C8B-B14F-4D97-AF65-F5344CB8AC3E}">
        <p14:creationId xmlns:p14="http://schemas.microsoft.com/office/powerpoint/2010/main" val="2625237102"/>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8686800" cy="4906963"/>
          </a:xfrm>
        </p:spPr>
        <p:txBody>
          <a:bodyPr>
            <a:noAutofit/>
          </a:bodyPr>
          <a:lstStyle/>
          <a:p>
            <a:pPr lvl="1"/>
            <a:r>
              <a:rPr lang="en-US" dirty="0">
                <a:solidFill>
                  <a:schemeClr val="tx1"/>
                </a:solidFill>
                <a:latin typeface="Baskerville Old Face" pitchFamily="18" charset="0"/>
              </a:rPr>
              <a:t>Evidence of actual loss “</a:t>
            </a:r>
            <a:r>
              <a:rPr lang="en-US" b="1" dirty="0">
                <a:solidFill>
                  <a:schemeClr val="tx1"/>
                </a:solidFill>
                <a:latin typeface="Baskerville Old Face" pitchFamily="18" charset="0"/>
              </a:rPr>
              <a:t>a useful starting point</a:t>
            </a:r>
            <a:r>
              <a:rPr lang="en-US" dirty="0">
                <a:solidFill>
                  <a:schemeClr val="tx1"/>
                </a:solidFill>
                <a:latin typeface="Baskerville Old Face" pitchFamily="18" charset="0"/>
              </a:rPr>
              <a:t>” to show reasonable compensation. </a:t>
            </a:r>
          </a:p>
          <a:p>
            <a:pPr marL="393192" lvl="1" indent="0">
              <a:buNone/>
            </a:pPr>
            <a:endParaRPr lang="en-US" dirty="0">
              <a:solidFill>
                <a:schemeClr val="tx1"/>
              </a:solidFill>
              <a:latin typeface="Baskerville Old Face" pitchFamily="18" charset="0"/>
            </a:endParaRPr>
          </a:p>
          <a:p>
            <a:pPr lvl="1" algn="just"/>
            <a:r>
              <a:rPr lang="en-US" dirty="0">
                <a:latin typeface="Baskerville Old Face" pitchFamily="18" charset="0"/>
              </a:rPr>
              <a:t>“ … except possibly in the case of situations where one of the parties to the contract is able to dominate the other as to the choice of the terms of a contract, it will normally be </a:t>
            </a:r>
            <a:r>
              <a:rPr lang="en-US" u="sng" dirty="0">
                <a:latin typeface="Baskerville Old Face" pitchFamily="18" charset="0"/>
              </a:rPr>
              <a:t>insufficient</a:t>
            </a:r>
            <a:r>
              <a:rPr lang="en-US" dirty="0">
                <a:latin typeface="Baskerville Old Face" pitchFamily="18" charset="0"/>
              </a:rPr>
              <a:t> to establish that a provision is objectionably penal … where the application of the provision could result in a </a:t>
            </a:r>
            <a:r>
              <a:rPr lang="en-US" u="sng" dirty="0">
                <a:latin typeface="Baskerville Old Face" pitchFamily="18" charset="0"/>
              </a:rPr>
              <a:t>larger sum</a:t>
            </a:r>
            <a:r>
              <a:rPr lang="en-US" dirty="0">
                <a:latin typeface="Baskerville Old Face" pitchFamily="18" charset="0"/>
              </a:rPr>
              <a:t> being recovered by the injured party than his </a:t>
            </a:r>
            <a:r>
              <a:rPr lang="en-US" u="sng" dirty="0">
                <a:latin typeface="Baskerville Old Face" pitchFamily="18" charset="0"/>
              </a:rPr>
              <a:t>actual loss</a:t>
            </a:r>
            <a:r>
              <a:rPr lang="en-US" dirty="0">
                <a:latin typeface="Baskerville Old Face" pitchFamily="18" charset="0"/>
              </a:rPr>
              <a:t>. Even in such situations, so long as the sum payable … is not extravagant, having regard to the </a:t>
            </a:r>
            <a:r>
              <a:rPr lang="en-US" u="sng" dirty="0">
                <a:latin typeface="Baskerville Old Face" pitchFamily="18" charset="0"/>
              </a:rPr>
              <a:t>range of losses that it could reasonably be anticipated</a:t>
            </a:r>
            <a:r>
              <a:rPr lang="en-US" dirty="0">
                <a:latin typeface="Baskerville Old Face" pitchFamily="18" charset="0"/>
              </a:rPr>
              <a:t> … at the time the contract was made, can still be a </a:t>
            </a:r>
            <a:r>
              <a:rPr lang="en-US" u="sng" dirty="0">
                <a:latin typeface="Baskerville Old Face" pitchFamily="18" charset="0"/>
              </a:rPr>
              <a:t>genuine pre-estimate of the loss</a:t>
            </a:r>
            <a:r>
              <a:rPr lang="en-US" dirty="0">
                <a:latin typeface="Baskerville Old Face" pitchFamily="18" charset="0"/>
              </a:rPr>
              <a:t> …”</a:t>
            </a:r>
            <a:endParaRPr lang="en-US" dirty="0">
              <a:solidFill>
                <a:schemeClr val="tx1"/>
              </a:solidFill>
              <a:latin typeface="Baskerville Old Face" pitchFamily="18" charset="0"/>
            </a:endParaRPr>
          </a:p>
        </p:txBody>
      </p:sp>
      <p:sp>
        <p:nvSpPr>
          <p:cNvPr id="7" name="Footer Placeholder 6"/>
          <p:cNvSpPr>
            <a:spLocks noGrp="1"/>
          </p:cNvSpPr>
          <p:nvPr>
            <p:ph type="ftr" sz="quarter" idx="11"/>
          </p:nvPr>
        </p:nvSpPr>
        <p:spPr>
          <a:xfrm>
            <a:off x="6248400" y="0"/>
            <a:ext cx="2895600" cy="476250"/>
          </a:xfrm>
        </p:spPr>
        <p:txBody>
          <a:bodyPr/>
          <a:lstStyle/>
          <a:p>
            <a:r>
              <a:rPr lang="en-US" sz="2800" dirty="0">
                <a:latin typeface="Brush Script MT" panose="03060802040406070304" pitchFamily="66" charset="0"/>
              </a:rPr>
              <a:t>Presgrave &amp; Matthews </a:t>
            </a:r>
          </a:p>
        </p:txBody>
      </p:sp>
      <p:sp>
        <p:nvSpPr>
          <p:cNvPr id="4" name="Slide Number Placeholder 3"/>
          <p:cNvSpPr>
            <a:spLocks noGrp="1"/>
          </p:cNvSpPr>
          <p:nvPr>
            <p:ph type="sldNum" sz="quarter" idx="12"/>
          </p:nvPr>
        </p:nvSpPr>
        <p:spPr>
          <a:xfrm>
            <a:off x="8534400" y="6248400"/>
            <a:ext cx="457200" cy="476250"/>
          </a:xfrm>
        </p:spPr>
        <p:txBody>
          <a:bodyPr/>
          <a:lstStyle/>
          <a:p>
            <a:fld id="{9B0C138C-05A2-4992-9413-9F6F027FD153}" type="slidenum">
              <a:rPr lang="en-US" sz="1400" b="1" i="1" smtClean="0">
                <a:solidFill>
                  <a:schemeClr val="tx1"/>
                </a:solidFill>
                <a:latin typeface="Brush Script MT" panose="03060802040406070304" pitchFamily="66" charset="0"/>
              </a:rPr>
              <a:t>25</a:t>
            </a:fld>
            <a:endParaRPr lang="en-US" sz="1400" b="1" i="1">
              <a:solidFill>
                <a:schemeClr val="tx1"/>
              </a:solidFill>
              <a:latin typeface="Brush Script MT" panose="03060802040406070304" pitchFamily="66" charset="0"/>
            </a:endParaRPr>
          </a:p>
        </p:txBody>
      </p:sp>
      <p:sp>
        <p:nvSpPr>
          <p:cNvPr id="3" name="Title 2"/>
          <p:cNvSpPr>
            <a:spLocks noGrp="1"/>
          </p:cNvSpPr>
          <p:nvPr>
            <p:ph type="title"/>
          </p:nvPr>
        </p:nvSpPr>
        <p:spPr>
          <a:xfrm>
            <a:off x="228600" y="381000"/>
            <a:ext cx="8686800" cy="884238"/>
          </a:xfrm>
        </p:spPr>
        <p:txBody>
          <a:bodyPr>
            <a:normAutofit/>
          </a:bodyPr>
          <a:lstStyle/>
          <a:p>
            <a:r>
              <a:rPr lang="en-US" sz="3200" b="1" dirty="0">
                <a:solidFill>
                  <a:schemeClr val="tx1"/>
                </a:solidFill>
              </a:rPr>
              <a:t>Is actual loss still relevant?</a:t>
            </a:r>
            <a:endParaRPr lang="en-US" b="1" dirty="0">
              <a:solidFill>
                <a:schemeClr val="tx1"/>
              </a:solidFill>
            </a:endParaRPr>
          </a:p>
        </p:txBody>
      </p:sp>
    </p:spTree>
    <p:extLst>
      <p:ext uri="{BB962C8B-B14F-4D97-AF65-F5344CB8AC3E}">
        <p14:creationId xmlns:p14="http://schemas.microsoft.com/office/powerpoint/2010/main" val="2927398955"/>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0"/>
            <a:ext cx="8382000" cy="2057400"/>
          </a:xfrm>
        </p:spPr>
        <p:txBody>
          <a:bodyPr>
            <a:noAutofit/>
          </a:bodyPr>
          <a:lstStyle/>
          <a:p>
            <a:pPr algn="just"/>
            <a:r>
              <a:rPr lang="en-US" dirty="0">
                <a:solidFill>
                  <a:schemeClr val="tx1"/>
                </a:solidFill>
              </a:rPr>
              <a:t>General Damages</a:t>
            </a:r>
          </a:p>
          <a:p>
            <a:pPr algn="just"/>
            <a:endParaRPr lang="en-US" dirty="0"/>
          </a:p>
          <a:p>
            <a:pPr algn="just"/>
            <a:r>
              <a:rPr lang="en-US" dirty="0">
                <a:solidFill>
                  <a:schemeClr val="tx1"/>
                </a:solidFill>
              </a:rPr>
              <a:t>Court determine reasonable compensation </a:t>
            </a:r>
          </a:p>
        </p:txBody>
      </p:sp>
      <p:sp>
        <p:nvSpPr>
          <p:cNvPr id="7" name="Footer Placeholder 6"/>
          <p:cNvSpPr>
            <a:spLocks noGrp="1"/>
          </p:cNvSpPr>
          <p:nvPr>
            <p:ph type="ftr" sz="quarter" idx="11"/>
          </p:nvPr>
        </p:nvSpPr>
        <p:spPr>
          <a:xfrm>
            <a:off x="6235890" y="0"/>
            <a:ext cx="2895600" cy="476250"/>
          </a:xfrm>
        </p:spPr>
        <p:txBody>
          <a:bodyPr/>
          <a:lstStyle/>
          <a:p>
            <a:r>
              <a:rPr lang="en-US" sz="2800" dirty="0">
                <a:latin typeface="Brush Script MT" panose="03060802040406070304" pitchFamily="66" charset="0"/>
              </a:rPr>
              <a:t>Presgrave &amp; Matthews </a:t>
            </a:r>
          </a:p>
        </p:txBody>
      </p:sp>
      <p:sp>
        <p:nvSpPr>
          <p:cNvPr id="4" name="Slide Number Placeholder 3"/>
          <p:cNvSpPr>
            <a:spLocks noGrp="1"/>
          </p:cNvSpPr>
          <p:nvPr>
            <p:ph type="sldNum" sz="quarter" idx="12"/>
          </p:nvPr>
        </p:nvSpPr>
        <p:spPr/>
        <p:txBody>
          <a:bodyPr/>
          <a:lstStyle/>
          <a:p>
            <a:fld id="{9B0C138C-05A2-4992-9413-9F6F027FD153}" type="slidenum">
              <a:rPr lang="en-US" sz="1400" b="1" i="1" smtClean="0">
                <a:solidFill>
                  <a:schemeClr val="tx1"/>
                </a:solidFill>
                <a:latin typeface="Brush Script MT" panose="03060802040406070304" pitchFamily="66" charset="0"/>
              </a:rPr>
              <a:t>26</a:t>
            </a:fld>
            <a:endParaRPr lang="en-US" sz="1400" b="1" i="1" dirty="0">
              <a:solidFill>
                <a:schemeClr val="tx1"/>
              </a:solidFill>
              <a:latin typeface="Brush Script MT" panose="03060802040406070304" pitchFamily="66" charset="0"/>
            </a:endParaRPr>
          </a:p>
        </p:txBody>
      </p:sp>
      <p:sp>
        <p:nvSpPr>
          <p:cNvPr id="3" name="Title 2"/>
          <p:cNvSpPr>
            <a:spLocks noGrp="1"/>
          </p:cNvSpPr>
          <p:nvPr>
            <p:ph type="title"/>
          </p:nvPr>
        </p:nvSpPr>
        <p:spPr>
          <a:xfrm>
            <a:off x="304800" y="990600"/>
            <a:ext cx="8628888" cy="655638"/>
          </a:xfrm>
        </p:spPr>
        <p:txBody>
          <a:bodyPr>
            <a:noAutofit/>
          </a:bodyPr>
          <a:lstStyle/>
          <a:p>
            <a:pPr algn="just"/>
            <a:r>
              <a:rPr lang="en-US" sz="3200" b="1" dirty="0">
                <a:solidFill>
                  <a:schemeClr val="tx1"/>
                </a:solidFill>
                <a:latin typeface="Aharoni" pitchFamily="2" charset="-79"/>
                <a:cs typeface="Aharoni" pitchFamily="2" charset="-79"/>
              </a:rPr>
              <a:t>What happens if the sum provided is found to be </a:t>
            </a:r>
            <a:r>
              <a:rPr lang="en-US" sz="3200" b="1" dirty="0">
                <a:solidFill>
                  <a:schemeClr val="bg1">
                    <a:lumMod val="65000"/>
                  </a:schemeClr>
                </a:solidFill>
                <a:latin typeface="Aharoni" pitchFamily="2" charset="-79"/>
                <a:cs typeface="Aharoni" pitchFamily="2" charset="-79"/>
              </a:rPr>
              <a:t>unreasonable</a:t>
            </a:r>
            <a:r>
              <a:rPr lang="en-US" sz="3200" b="1" dirty="0">
                <a:solidFill>
                  <a:schemeClr val="tx1"/>
                </a:solidFill>
                <a:latin typeface="Aharoni" pitchFamily="2" charset="-79"/>
                <a:cs typeface="Aharoni" pitchFamily="2" charset="-79"/>
              </a:rPr>
              <a:t> or </a:t>
            </a:r>
            <a:r>
              <a:rPr lang="en-US" sz="3200" b="1" dirty="0">
                <a:solidFill>
                  <a:schemeClr val="accent3">
                    <a:lumMod val="40000"/>
                    <a:lumOff val="60000"/>
                  </a:schemeClr>
                </a:solidFill>
                <a:latin typeface="Aharoni" pitchFamily="2" charset="-79"/>
                <a:cs typeface="Aharoni" pitchFamily="2" charset="-79"/>
              </a:rPr>
              <a:t>disproportionate</a:t>
            </a:r>
            <a:r>
              <a:rPr lang="en-US" sz="3200" b="1" dirty="0">
                <a:solidFill>
                  <a:schemeClr val="tx1"/>
                </a:solidFill>
                <a:latin typeface="Aharoni" pitchFamily="2" charset="-79"/>
                <a:cs typeface="Aharoni" pitchFamily="2" charset="-79"/>
              </a:rPr>
              <a:t>? </a:t>
            </a:r>
          </a:p>
        </p:txBody>
      </p:sp>
    </p:spTree>
    <p:extLst>
      <p:ext uri="{BB962C8B-B14F-4D97-AF65-F5344CB8AC3E}">
        <p14:creationId xmlns:p14="http://schemas.microsoft.com/office/powerpoint/2010/main" val="23338170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wipe(down)">
                                      <p:cBhvr>
                                        <p:cTn id="14" dur="500"/>
                                        <p:tgtEl>
                                          <p:spTgt spid="2">
                                            <p:txEl>
                                              <p:pRg st="0" end="0"/>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324088" cy="4953000"/>
          </a:xfrm>
        </p:spPr>
        <p:txBody>
          <a:bodyPr/>
          <a:lstStyle/>
          <a:p>
            <a:pPr marL="109728" indent="0" algn="just">
              <a:buNone/>
            </a:pPr>
            <a:r>
              <a:rPr lang="en-US" sz="3200" b="1" u="sng" dirty="0">
                <a:solidFill>
                  <a:srgbClr val="FF9966"/>
                </a:solidFill>
                <a:effectLst>
                  <a:outerShdw blurRad="38100" dist="38100" dir="2700000" algn="tl">
                    <a:srgbClr val="000000">
                      <a:alpha val="43137"/>
                    </a:srgbClr>
                  </a:outerShdw>
                </a:effectLst>
                <a:latin typeface="Baskerville Old Face" pitchFamily="18" charset="0"/>
              </a:rPr>
              <a:t>EXTENSION OF TIME </a:t>
            </a:r>
            <a:r>
              <a:rPr lang="en-US" sz="3200" b="1" u="sng" dirty="0">
                <a:effectLst>
                  <a:outerShdw blurRad="38100" dist="38100" dir="2700000" algn="tl">
                    <a:srgbClr val="000000">
                      <a:alpha val="43137"/>
                    </a:srgbClr>
                  </a:outerShdw>
                </a:effectLst>
                <a:latin typeface="Baskerville Old Face" pitchFamily="18" charset="0"/>
              </a:rPr>
              <a:t>CLAUSES </a:t>
            </a:r>
          </a:p>
          <a:p>
            <a:pPr marL="109728" indent="0" algn="just">
              <a:buNone/>
            </a:pPr>
            <a:endParaRPr lang="en-US" dirty="0"/>
          </a:p>
          <a:p>
            <a:pPr algn="just"/>
            <a:r>
              <a:rPr lang="en-US" dirty="0">
                <a:latin typeface="Baskerville Old Face" pitchFamily="18" charset="0"/>
              </a:rPr>
              <a:t>Time for completion becomes at large if there is no contractual provision which confer power on the S.O/Architect to extend the date of completion on the occurrence of delay events within the obligation of the Employer. </a:t>
            </a:r>
          </a:p>
          <a:p>
            <a:endParaRPr lang="en-US" sz="1600" dirty="0">
              <a:latin typeface="Baskerville Old Face" pitchFamily="18" charset="0"/>
            </a:endParaRPr>
          </a:p>
          <a:p>
            <a:pPr lvl="2">
              <a:buClr>
                <a:schemeClr val="tx1"/>
              </a:buClr>
            </a:pPr>
            <a:r>
              <a:rPr lang="en-US" dirty="0" err="1">
                <a:latin typeface="Baskerville Old Face" pitchFamily="18" charset="0"/>
              </a:rPr>
              <a:t>Thamesa</a:t>
            </a:r>
            <a:r>
              <a:rPr lang="en-US" dirty="0">
                <a:latin typeface="Baskerville Old Face" pitchFamily="18" charset="0"/>
              </a:rPr>
              <a:t> Designs </a:t>
            </a:r>
            <a:r>
              <a:rPr lang="en-US" dirty="0" err="1">
                <a:latin typeface="Baskerville Old Face" pitchFamily="18" charset="0"/>
              </a:rPr>
              <a:t>Sdn</a:t>
            </a:r>
            <a:r>
              <a:rPr lang="en-US" dirty="0">
                <a:latin typeface="Baskerville Old Face" pitchFamily="18" charset="0"/>
              </a:rPr>
              <a:t> </a:t>
            </a:r>
            <a:r>
              <a:rPr lang="en-US" dirty="0" err="1">
                <a:latin typeface="Baskerville Old Face" pitchFamily="18" charset="0"/>
              </a:rPr>
              <a:t>Bhd</a:t>
            </a:r>
            <a:r>
              <a:rPr lang="en-US" dirty="0">
                <a:latin typeface="Baskerville Old Face" pitchFamily="18" charset="0"/>
              </a:rPr>
              <a:t> &amp; </a:t>
            </a:r>
            <a:r>
              <a:rPr lang="en-US" dirty="0" err="1">
                <a:latin typeface="Baskerville Old Face" pitchFamily="18" charset="0"/>
              </a:rPr>
              <a:t>Ors</a:t>
            </a:r>
            <a:r>
              <a:rPr lang="en-US" dirty="0">
                <a:latin typeface="Baskerville Old Face" pitchFamily="18" charset="0"/>
              </a:rPr>
              <a:t> v Kuching Hotels </a:t>
            </a:r>
            <a:r>
              <a:rPr lang="en-US" dirty="0" err="1">
                <a:latin typeface="Baskerville Old Face" pitchFamily="18" charset="0"/>
              </a:rPr>
              <a:t>Sdn</a:t>
            </a:r>
            <a:r>
              <a:rPr lang="en-US" dirty="0">
                <a:latin typeface="Baskerville Old Face" pitchFamily="18" charset="0"/>
              </a:rPr>
              <a:t> </a:t>
            </a:r>
            <a:r>
              <a:rPr lang="en-US" dirty="0" err="1">
                <a:latin typeface="Baskerville Old Face" pitchFamily="18" charset="0"/>
              </a:rPr>
              <a:t>Bhd</a:t>
            </a:r>
            <a:r>
              <a:rPr lang="en-US" dirty="0">
                <a:latin typeface="Baskerville Old Face" pitchFamily="18" charset="0"/>
              </a:rPr>
              <a:t> [1993] 3 MLJ 25</a:t>
            </a:r>
          </a:p>
          <a:p>
            <a:endParaRPr lang="en-US" dirty="0"/>
          </a:p>
        </p:txBody>
      </p:sp>
      <p:sp>
        <p:nvSpPr>
          <p:cNvPr id="4" name="Footer Placeholder 3"/>
          <p:cNvSpPr>
            <a:spLocks noGrp="1"/>
          </p:cNvSpPr>
          <p:nvPr>
            <p:ph type="ftr" sz="quarter" idx="11"/>
          </p:nvPr>
        </p:nvSpPr>
        <p:spPr>
          <a:xfrm>
            <a:off x="6248400" y="0"/>
            <a:ext cx="2895600" cy="476250"/>
          </a:xfrm>
        </p:spPr>
        <p:txBody>
          <a:bodyPr/>
          <a:lstStyle/>
          <a:p>
            <a:r>
              <a:rPr lang="en-US" sz="2800" dirty="0">
                <a:latin typeface="Brush Script MT" panose="03060802040406070304" pitchFamily="66" charset="0"/>
              </a:rPr>
              <a:t>Presgrave &amp; Matthews </a:t>
            </a:r>
          </a:p>
        </p:txBody>
      </p:sp>
      <p:sp>
        <p:nvSpPr>
          <p:cNvPr id="5" name="Slide Number Placeholder 4"/>
          <p:cNvSpPr>
            <a:spLocks noGrp="1"/>
          </p:cNvSpPr>
          <p:nvPr>
            <p:ph type="sldNum" sz="quarter" idx="12"/>
          </p:nvPr>
        </p:nvSpPr>
        <p:spPr/>
        <p:txBody>
          <a:bodyPr/>
          <a:lstStyle/>
          <a:p>
            <a:fld id="{9B0C138C-05A2-4992-9413-9F6F027FD153}" type="slidenum">
              <a:rPr lang="en-US" sz="1400" b="1" i="1" smtClean="0">
                <a:solidFill>
                  <a:schemeClr val="tx1"/>
                </a:solidFill>
                <a:latin typeface="Brush Script MT" panose="03060802040406070304" pitchFamily="66" charset="0"/>
              </a:rPr>
              <a:t>27</a:t>
            </a:fld>
            <a:endParaRPr lang="en-US" sz="1400" b="1" i="1" dirty="0">
              <a:solidFill>
                <a:schemeClr val="tx1"/>
              </a:solidFill>
              <a:latin typeface="Brush Script MT" panose="03060802040406070304" pitchFamily="66" charset="0"/>
            </a:endParaRPr>
          </a:p>
        </p:txBody>
      </p:sp>
    </p:spTree>
    <p:extLst>
      <p:ext uri="{BB962C8B-B14F-4D97-AF65-F5344CB8AC3E}">
        <p14:creationId xmlns:p14="http://schemas.microsoft.com/office/powerpoint/2010/main" val="20272411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 calcmode="lin" valueType="num">
                                      <p:cBhvr additive="base">
                                        <p:cTn id="1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247888" cy="3505200"/>
          </a:xfrm>
        </p:spPr>
        <p:txBody>
          <a:bodyPr>
            <a:normAutofit lnSpcReduction="10000"/>
          </a:bodyPr>
          <a:lstStyle/>
          <a:p>
            <a:r>
              <a:rPr lang="en-US" u="sng" dirty="0">
                <a:latin typeface="Baskerville Old Face" pitchFamily="18" charset="0"/>
              </a:rPr>
              <a:t>Clause 23.1(a):-</a:t>
            </a:r>
            <a:r>
              <a:rPr lang="en-US" dirty="0">
                <a:latin typeface="Baskerville Old Face" pitchFamily="18" charset="0"/>
              </a:rPr>
              <a:t> </a:t>
            </a:r>
          </a:p>
          <a:p>
            <a:pPr marL="109728" indent="0">
              <a:buNone/>
            </a:pPr>
            <a:endParaRPr lang="en-US" dirty="0">
              <a:latin typeface="Baskerville Old Face" pitchFamily="18" charset="0"/>
            </a:endParaRPr>
          </a:p>
          <a:p>
            <a:pPr>
              <a:buFont typeface="Arial" pitchFamily="34" charset="0"/>
              <a:buChar char="•"/>
            </a:pPr>
            <a:r>
              <a:rPr lang="en-US" dirty="0">
                <a:latin typeface="Baskerville Old Face" pitchFamily="18" charset="0"/>
              </a:rPr>
              <a:t>Submit Notice of Intention to claim extension of time </a:t>
            </a:r>
            <a:r>
              <a:rPr lang="en-US" u="sng" dirty="0">
                <a:latin typeface="Baskerville Old Face" pitchFamily="18" charset="0"/>
              </a:rPr>
              <a:t>within 28 days</a:t>
            </a:r>
            <a:r>
              <a:rPr lang="en-US" dirty="0">
                <a:latin typeface="Baskerville Old Face" pitchFamily="18" charset="0"/>
              </a:rPr>
              <a:t> from the date of the relevant event.</a:t>
            </a:r>
          </a:p>
          <a:p>
            <a:pPr>
              <a:buFont typeface="Arial" pitchFamily="34" charset="0"/>
              <a:buChar char="•"/>
            </a:pPr>
            <a:endParaRPr lang="en-US" dirty="0">
              <a:latin typeface="Baskerville Old Face" pitchFamily="18" charset="0"/>
            </a:endParaRPr>
          </a:p>
          <a:p>
            <a:pPr>
              <a:buFont typeface="Arial" pitchFamily="34" charset="0"/>
              <a:buChar char="•"/>
            </a:pPr>
            <a:r>
              <a:rPr lang="en-US" dirty="0">
                <a:latin typeface="Baskerville Old Face" pitchFamily="18" charset="0"/>
              </a:rPr>
              <a:t>Initial estimate of EOT required</a:t>
            </a:r>
          </a:p>
          <a:p>
            <a:pPr>
              <a:buFont typeface="Arial" pitchFamily="34" charset="0"/>
              <a:buChar char="•"/>
            </a:pPr>
            <a:endParaRPr lang="en-US" dirty="0">
              <a:latin typeface="Baskerville Old Face" pitchFamily="18" charset="0"/>
            </a:endParaRPr>
          </a:p>
          <a:p>
            <a:pPr>
              <a:buFont typeface="Arial" pitchFamily="34" charset="0"/>
              <a:buChar char="•"/>
            </a:pPr>
            <a:r>
              <a:rPr lang="en-US" dirty="0">
                <a:latin typeface="Baskerville Old Face" pitchFamily="18" charset="0"/>
              </a:rPr>
              <a:t>Particulars of the cause of delay </a:t>
            </a:r>
          </a:p>
          <a:p>
            <a:endParaRPr lang="en-US" dirty="0"/>
          </a:p>
        </p:txBody>
      </p:sp>
      <p:sp>
        <p:nvSpPr>
          <p:cNvPr id="7" name="Footer Placeholder 6"/>
          <p:cNvSpPr>
            <a:spLocks noGrp="1"/>
          </p:cNvSpPr>
          <p:nvPr>
            <p:ph type="ftr" sz="quarter" idx="11"/>
          </p:nvPr>
        </p:nvSpPr>
        <p:spPr>
          <a:xfrm>
            <a:off x="6248400" y="19334"/>
            <a:ext cx="2895600" cy="476250"/>
          </a:xfrm>
        </p:spPr>
        <p:txBody>
          <a:bodyPr/>
          <a:lstStyle/>
          <a:p>
            <a:r>
              <a:rPr lang="en-US" sz="2800" dirty="0">
                <a:latin typeface="Brush Script MT" panose="03060802040406070304" pitchFamily="66" charset="0"/>
              </a:rPr>
              <a:t>Presgrave &amp; Matthews </a:t>
            </a:r>
          </a:p>
        </p:txBody>
      </p:sp>
      <p:sp>
        <p:nvSpPr>
          <p:cNvPr id="4" name="Slide Number Placeholder 3"/>
          <p:cNvSpPr>
            <a:spLocks noGrp="1"/>
          </p:cNvSpPr>
          <p:nvPr>
            <p:ph type="sldNum" sz="quarter" idx="12"/>
          </p:nvPr>
        </p:nvSpPr>
        <p:spPr/>
        <p:txBody>
          <a:bodyPr/>
          <a:lstStyle/>
          <a:p>
            <a:fld id="{9B0C138C-05A2-4992-9413-9F6F027FD153}" type="slidenum">
              <a:rPr lang="en-US" sz="1400" b="1" i="1" smtClean="0">
                <a:solidFill>
                  <a:schemeClr val="tx1"/>
                </a:solidFill>
                <a:latin typeface="Brush Script MT" panose="03060802040406070304" pitchFamily="66" charset="0"/>
              </a:rPr>
              <a:t>28</a:t>
            </a:fld>
            <a:endParaRPr lang="en-US" sz="1400" b="1" i="1" dirty="0">
              <a:solidFill>
                <a:schemeClr val="tx1"/>
              </a:solidFill>
              <a:latin typeface="Brush Script MT" panose="03060802040406070304" pitchFamily="66" charset="0"/>
            </a:endParaRPr>
          </a:p>
        </p:txBody>
      </p:sp>
      <p:sp>
        <p:nvSpPr>
          <p:cNvPr id="3" name="Title 2"/>
          <p:cNvSpPr>
            <a:spLocks noGrp="1"/>
          </p:cNvSpPr>
          <p:nvPr>
            <p:ph type="title"/>
          </p:nvPr>
        </p:nvSpPr>
        <p:spPr>
          <a:xfrm>
            <a:off x="345989" y="457200"/>
            <a:ext cx="8763000" cy="1143000"/>
          </a:xfrm>
        </p:spPr>
        <p:txBody>
          <a:bodyPr>
            <a:normAutofit/>
          </a:bodyPr>
          <a:lstStyle/>
          <a:p>
            <a:pPr algn="just"/>
            <a:r>
              <a:rPr lang="en-US" sz="3200" b="1" u="sng" dirty="0">
                <a:solidFill>
                  <a:schemeClr val="tx1"/>
                </a:solidFill>
              </a:rPr>
              <a:t>Procedure for </a:t>
            </a:r>
            <a:r>
              <a:rPr lang="en-US" sz="3200" b="1" u="sng" dirty="0">
                <a:solidFill>
                  <a:srgbClr val="FF9900"/>
                </a:solidFill>
              </a:rPr>
              <a:t>EOT</a:t>
            </a:r>
            <a:r>
              <a:rPr lang="en-US" sz="3200" b="1" u="sng" dirty="0">
                <a:solidFill>
                  <a:schemeClr val="tx1"/>
                </a:solidFill>
              </a:rPr>
              <a:t> Application </a:t>
            </a:r>
          </a:p>
        </p:txBody>
      </p:sp>
    </p:spTree>
    <p:extLst>
      <p:ext uri="{BB962C8B-B14F-4D97-AF65-F5344CB8AC3E}">
        <p14:creationId xmlns:p14="http://schemas.microsoft.com/office/powerpoint/2010/main" val="7687045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1000"/>
                                        <p:tgtEl>
                                          <p:spTgt spid="2">
                                            <p:txEl>
                                              <p:pRg st="4" end="4"/>
                                            </p:txEl>
                                          </p:spTgt>
                                        </p:tgtEl>
                                      </p:cBhvr>
                                    </p:animEffect>
                                    <p:anim calcmode="lin" valueType="num">
                                      <p:cBhvr>
                                        <p:cTn id="1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1000"/>
                                        <p:tgtEl>
                                          <p:spTgt spid="2">
                                            <p:txEl>
                                              <p:pRg st="6" end="6"/>
                                            </p:txEl>
                                          </p:spTgt>
                                        </p:tgtEl>
                                      </p:cBhvr>
                                    </p:animEffect>
                                    <p:anim calcmode="lin" valueType="num">
                                      <p:cBhvr>
                                        <p:cTn id="2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3733800"/>
          </a:xfrm>
        </p:spPr>
        <p:txBody>
          <a:bodyPr/>
          <a:lstStyle/>
          <a:p>
            <a:r>
              <a:rPr lang="en-US" u="sng" dirty="0">
                <a:latin typeface="Baskerville Old Face" pitchFamily="18" charset="0"/>
              </a:rPr>
              <a:t>Clause 23.1(b):-</a:t>
            </a:r>
          </a:p>
          <a:p>
            <a:pPr marL="109728" indent="0">
              <a:buNone/>
            </a:pPr>
            <a:endParaRPr lang="en-US" u="sng" dirty="0">
              <a:latin typeface="Baskerville Old Face" pitchFamily="18" charset="0"/>
            </a:endParaRPr>
          </a:p>
          <a:p>
            <a:pPr>
              <a:buFont typeface="Arial" pitchFamily="34" charset="0"/>
              <a:buChar char="•"/>
            </a:pPr>
            <a:r>
              <a:rPr lang="en-US" dirty="0">
                <a:latin typeface="Baskerville Old Face" pitchFamily="18" charset="0"/>
              </a:rPr>
              <a:t>Submit final claim for extension of time within 28 days of the end of the cause of delay. </a:t>
            </a:r>
          </a:p>
          <a:p>
            <a:pPr>
              <a:buFont typeface="Arial" pitchFamily="34" charset="0"/>
              <a:buChar char="•"/>
            </a:pPr>
            <a:endParaRPr lang="en-US" dirty="0">
              <a:latin typeface="Baskerville Old Face" pitchFamily="18" charset="0"/>
            </a:endParaRPr>
          </a:p>
          <a:p>
            <a:pPr>
              <a:buFont typeface="Arial" pitchFamily="34" charset="0"/>
              <a:buChar char="•"/>
            </a:pPr>
            <a:r>
              <a:rPr lang="en-US" dirty="0">
                <a:latin typeface="Baskerville Old Face" pitchFamily="18" charset="0"/>
              </a:rPr>
              <a:t>Particulars of delay to enable the Architect to assess EOT.</a:t>
            </a:r>
          </a:p>
        </p:txBody>
      </p:sp>
      <p:sp>
        <p:nvSpPr>
          <p:cNvPr id="3" name="Footer Placeholder 2"/>
          <p:cNvSpPr>
            <a:spLocks noGrp="1"/>
          </p:cNvSpPr>
          <p:nvPr>
            <p:ph type="ftr" sz="quarter" idx="11"/>
          </p:nvPr>
        </p:nvSpPr>
        <p:spPr>
          <a:xfrm>
            <a:off x="5943600" y="228600"/>
            <a:ext cx="3036481" cy="365125"/>
          </a:xfrm>
        </p:spPr>
        <p:txBody>
          <a:bodyPr/>
          <a:lstStyle/>
          <a:p>
            <a:r>
              <a:rPr lang="en-US" sz="2800" dirty="0" err="1">
                <a:latin typeface="Brush Script MT" pitchFamily="66" charset="0"/>
              </a:rPr>
              <a:t>Presgrave</a:t>
            </a:r>
            <a:r>
              <a:rPr lang="en-US" sz="2800" dirty="0">
                <a:latin typeface="Brush Script MT" pitchFamily="66" charset="0"/>
              </a:rPr>
              <a:t> &amp; Matthews </a:t>
            </a:r>
          </a:p>
        </p:txBody>
      </p:sp>
      <p:sp>
        <p:nvSpPr>
          <p:cNvPr id="4" name="Slide Number Placeholder 3"/>
          <p:cNvSpPr>
            <a:spLocks noGrp="1"/>
          </p:cNvSpPr>
          <p:nvPr>
            <p:ph type="sldNum" sz="quarter" idx="12"/>
          </p:nvPr>
        </p:nvSpPr>
        <p:spPr>
          <a:xfrm>
            <a:off x="8534400" y="6407944"/>
            <a:ext cx="478632" cy="365125"/>
          </a:xfrm>
        </p:spPr>
        <p:txBody>
          <a:bodyPr/>
          <a:lstStyle/>
          <a:p>
            <a:fld id="{9B0C138C-05A2-4992-9413-9F6F027FD153}" type="slidenum">
              <a:rPr lang="en-US" sz="1400" b="1" smtClean="0">
                <a:latin typeface="Brush Script MT" pitchFamily="66" charset="0"/>
              </a:rPr>
              <a:t>29</a:t>
            </a:fld>
            <a:endParaRPr lang="en-US" sz="1400" b="1" dirty="0">
              <a:latin typeface="Brush Script MT" pitchFamily="66" charset="0"/>
            </a:endParaRPr>
          </a:p>
        </p:txBody>
      </p:sp>
    </p:spTree>
    <p:extLst>
      <p:ext uri="{BB962C8B-B14F-4D97-AF65-F5344CB8AC3E}">
        <p14:creationId xmlns:p14="http://schemas.microsoft.com/office/powerpoint/2010/main" val="1635501694"/>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57200" y="533400"/>
            <a:ext cx="8305800" cy="369332"/>
          </a:xfrm>
          <a:prstGeom prst="rect">
            <a:avLst/>
          </a:prstGeom>
          <a:noFill/>
        </p:spPr>
        <p:txBody>
          <a:bodyPr wrap="square" rtlCol="0">
            <a:spAutoFit/>
          </a:bodyPr>
          <a:lstStyle/>
          <a:p>
            <a:pPr algn="ctr"/>
            <a:endParaRPr lang="en-US" dirty="0"/>
          </a:p>
        </p:txBody>
      </p:sp>
      <p:sp>
        <p:nvSpPr>
          <p:cNvPr id="15" name="Content Placeholder 14"/>
          <p:cNvSpPr>
            <a:spLocks noGrp="1"/>
          </p:cNvSpPr>
          <p:nvPr>
            <p:ph idx="1"/>
          </p:nvPr>
        </p:nvSpPr>
        <p:spPr>
          <a:xfrm>
            <a:off x="304800" y="2133600"/>
            <a:ext cx="8343900" cy="4068763"/>
          </a:xfrm>
        </p:spPr>
        <p:txBody>
          <a:bodyPr>
            <a:normAutofit/>
          </a:bodyPr>
          <a:lstStyle/>
          <a:p>
            <a:pPr lvl="1"/>
            <a:r>
              <a:rPr lang="en-US" sz="2400" u="sng" dirty="0">
                <a:solidFill>
                  <a:schemeClr val="tx1"/>
                </a:solidFill>
              </a:rPr>
              <a:t>S. 56(1) of the Contracts Act 1950</a:t>
            </a:r>
            <a:r>
              <a:rPr lang="en-US" sz="2400" dirty="0">
                <a:solidFill>
                  <a:schemeClr val="tx1"/>
                </a:solidFill>
              </a:rPr>
              <a:t> provides:-</a:t>
            </a:r>
          </a:p>
          <a:p>
            <a:pPr marL="393192" lvl="1" indent="0">
              <a:buNone/>
            </a:pPr>
            <a:endParaRPr lang="en-US" sz="2000" dirty="0">
              <a:solidFill>
                <a:schemeClr val="tx1"/>
              </a:solidFill>
            </a:endParaRPr>
          </a:p>
          <a:p>
            <a:pPr lvl="1" algn="just"/>
            <a:r>
              <a:rPr lang="en-US" sz="2400" i="1" dirty="0"/>
              <a:t>“When a party to a Contract promises to do a certain thing on or before a specified time, … and fails to do any such thing at or before the specified time, the Contract, or so much of it as has not been performed, becomes voidable at the option of the </a:t>
            </a:r>
            <a:r>
              <a:rPr lang="en-US" sz="2400" i="1" dirty="0" err="1"/>
              <a:t>promisee</a:t>
            </a:r>
            <a:r>
              <a:rPr lang="en-US" sz="2400" i="1" dirty="0"/>
              <a:t>, if the intention of the parties was that time should be of the essence of the contract.”</a:t>
            </a:r>
            <a:r>
              <a:rPr lang="en-US" sz="2400" dirty="0"/>
              <a:t> </a:t>
            </a:r>
            <a:endParaRPr lang="en-US" sz="2800" dirty="0">
              <a:solidFill>
                <a:schemeClr val="tx1"/>
              </a:solidFill>
            </a:endParaRPr>
          </a:p>
          <a:p>
            <a:pPr marL="0" indent="0">
              <a:buNone/>
            </a:pPr>
            <a:endParaRPr lang="en-US" sz="2800" dirty="0">
              <a:solidFill>
                <a:schemeClr val="tx1"/>
              </a:solidFill>
            </a:endParaRPr>
          </a:p>
        </p:txBody>
      </p:sp>
      <p:sp>
        <p:nvSpPr>
          <p:cNvPr id="19" name="Footer Placeholder 18"/>
          <p:cNvSpPr>
            <a:spLocks noGrp="1"/>
          </p:cNvSpPr>
          <p:nvPr>
            <p:ph type="ftr" sz="quarter" idx="11"/>
          </p:nvPr>
        </p:nvSpPr>
        <p:spPr>
          <a:xfrm>
            <a:off x="6244988" y="0"/>
            <a:ext cx="2895600" cy="476250"/>
          </a:xfrm>
        </p:spPr>
        <p:txBody>
          <a:bodyPr/>
          <a:lstStyle/>
          <a:p>
            <a:r>
              <a:rPr lang="en-US" sz="2800" i="1" dirty="0">
                <a:latin typeface="Brush Script MT" panose="03060802040406070304" pitchFamily="66" charset="0"/>
              </a:rPr>
              <a:t>Presgrave &amp; Matthews </a:t>
            </a:r>
          </a:p>
        </p:txBody>
      </p:sp>
      <p:sp>
        <p:nvSpPr>
          <p:cNvPr id="16" name="Slide Number Placeholder 15"/>
          <p:cNvSpPr>
            <a:spLocks noGrp="1"/>
          </p:cNvSpPr>
          <p:nvPr>
            <p:ph type="sldNum" sz="quarter" idx="12"/>
          </p:nvPr>
        </p:nvSpPr>
        <p:spPr/>
        <p:txBody>
          <a:bodyPr/>
          <a:lstStyle/>
          <a:p>
            <a:fld id="{9B0C138C-05A2-4992-9413-9F6F027FD153}" type="slidenum">
              <a:rPr lang="en-US" sz="1400" b="1" smtClean="0">
                <a:solidFill>
                  <a:schemeClr val="tx1"/>
                </a:solidFill>
                <a:latin typeface="Brush Script MT" panose="03060802040406070304" pitchFamily="66" charset="0"/>
              </a:rPr>
              <a:t>3</a:t>
            </a:fld>
            <a:endParaRPr lang="en-US" sz="1400" b="1" dirty="0">
              <a:solidFill>
                <a:schemeClr val="tx1"/>
              </a:solidFill>
              <a:latin typeface="Brush Script MT" panose="03060802040406070304" pitchFamily="66" charset="0"/>
            </a:endParaRPr>
          </a:p>
        </p:txBody>
      </p:sp>
      <p:sp>
        <p:nvSpPr>
          <p:cNvPr id="13" name="Title 12"/>
          <p:cNvSpPr>
            <a:spLocks noGrp="1"/>
          </p:cNvSpPr>
          <p:nvPr>
            <p:ph type="title"/>
          </p:nvPr>
        </p:nvSpPr>
        <p:spPr>
          <a:xfrm>
            <a:off x="228600" y="718066"/>
            <a:ext cx="8229600" cy="1143000"/>
          </a:xfrm>
        </p:spPr>
        <p:txBody>
          <a:bodyPr>
            <a:noAutofit/>
          </a:bodyPr>
          <a:lstStyle/>
          <a:p>
            <a:br>
              <a:rPr lang="en-US" sz="4800" b="1" u="sng" dirty="0">
                <a:solidFill>
                  <a:schemeClr val="tx1"/>
                </a:solidFill>
              </a:rPr>
            </a:br>
            <a:r>
              <a:rPr lang="en-US" sz="4000" b="0" dirty="0">
                <a:solidFill>
                  <a:schemeClr val="tx1"/>
                </a:solidFill>
                <a:effectLst/>
                <a:latin typeface="Aharoni" pitchFamily="2" charset="-79"/>
                <a:cs typeface="Aharoni" pitchFamily="2" charset="-79"/>
              </a:rPr>
              <a:t>What is the meaning of “</a:t>
            </a:r>
            <a:r>
              <a:rPr lang="en-US" sz="4000" b="0" dirty="0">
                <a:solidFill>
                  <a:schemeClr val="accent3">
                    <a:lumMod val="60000"/>
                    <a:lumOff val="40000"/>
                  </a:schemeClr>
                </a:solidFill>
                <a:effectLst/>
                <a:latin typeface="Aharoni" pitchFamily="2" charset="-79"/>
                <a:cs typeface="Aharoni" pitchFamily="2" charset="-79"/>
              </a:rPr>
              <a:t>Time is of the Essence</a:t>
            </a:r>
            <a:r>
              <a:rPr lang="en-US" sz="4000" b="0" dirty="0">
                <a:solidFill>
                  <a:schemeClr val="tx1"/>
                </a:solidFill>
                <a:effectLst/>
                <a:latin typeface="Aharoni" pitchFamily="2" charset="-79"/>
                <a:cs typeface="Aharoni" pitchFamily="2" charset="-79"/>
              </a:rPr>
              <a:t>”?</a:t>
            </a:r>
            <a:br>
              <a:rPr lang="en-US" sz="4600" b="0" u="sng" dirty="0">
                <a:solidFill>
                  <a:schemeClr val="tx1"/>
                </a:solidFill>
                <a:effectLst/>
              </a:rPr>
            </a:br>
            <a:endParaRPr lang="en-US" sz="4600" b="0" u="sng" dirty="0">
              <a:solidFill>
                <a:schemeClr val="tx1"/>
              </a:solidFill>
              <a:effectLst/>
            </a:endParaRPr>
          </a:p>
        </p:txBody>
      </p:sp>
    </p:spTree>
    <p:extLst>
      <p:ext uri="{BB962C8B-B14F-4D97-AF65-F5344CB8AC3E}">
        <p14:creationId xmlns:p14="http://schemas.microsoft.com/office/powerpoint/2010/main" val="246146337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15">
                                            <p:txEl>
                                              <p:pRg st="0" end="0"/>
                                            </p:txEl>
                                          </p:spTgt>
                                        </p:tgtEl>
                                        <p:attrNameLst>
                                          <p:attrName>style.visibility</p:attrName>
                                        </p:attrNameLst>
                                      </p:cBhvr>
                                      <p:to>
                                        <p:strVal val="visible"/>
                                      </p:to>
                                    </p:set>
                                    <p:animEffect transition="in" filter="circle(in)">
                                      <p:cBhvr>
                                        <p:cTn id="14" dur="2000"/>
                                        <p:tgtEl>
                                          <p:spTgt spid="15">
                                            <p:txEl>
                                              <p:pRg st="0" end="0"/>
                                            </p:txEl>
                                          </p:spTgt>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animEffect transition="in" filter="circle(in)">
                                      <p:cBhvr>
                                        <p:cTn id="17" dur="2000"/>
                                        <p:tgtEl>
                                          <p:spTgt spid="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P spid="1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90600"/>
            <a:ext cx="8610600" cy="4267200"/>
          </a:xfrm>
        </p:spPr>
        <p:txBody>
          <a:bodyPr>
            <a:noAutofit/>
          </a:bodyPr>
          <a:lstStyle/>
          <a:p>
            <a:pPr algn="just"/>
            <a:r>
              <a:rPr lang="en-US" u="sng" dirty="0">
                <a:solidFill>
                  <a:schemeClr val="tx1"/>
                </a:solidFill>
                <a:latin typeface="Baskerville Old Face" pitchFamily="18" charset="0"/>
              </a:rPr>
              <a:t>Clause 23.3</a:t>
            </a:r>
          </a:p>
          <a:p>
            <a:pPr algn="just">
              <a:buFont typeface="Arial" pitchFamily="34" charset="0"/>
              <a:buChar char="•"/>
            </a:pPr>
            <a:r>
              <a:rPr lang="en-US" dirty="0">
                <a:latin typeface="Baskerville Old Face" pitchFamily="18" charset="0"/>
              </a:rPr>
              <a:t>Within 28 days of receipt of final claim for EOT under Clause 23.1(b), the Architect must notify the Contractor if particulars submitted are insufficient to assess EOT.</a:t>
            </a:r>
          </a:p>
          <a:p>
            <a:pPr algn="just"/>
            <a:endParaRPr lang="en-US" dirty="0">
              <a:solidFill>
                <a:schemeClr val="tx1"/>
              </a:solidFill>
              <a:latin typeface="Baskerville Old Face" pitchFamily="18" charset="0"/>
            </a:endParaRPr>
          </a:p>
          <a:p>
            <a:pPr algn="just"/>
            <a:r>
              <a:rPr lang="en-US" u="sng" dirty="0">
                <a:latin typeface="Baskerville Old Face" pitchFamily="18" charset="0"/>
              </a:rPr>
              <a:t>Clause 23.4</a:t>
            </a:r>
          </a:p>
          <a:p>
            <a:pPr algn="just">
              <a:buFont typeface="Arial" pitchFamily="34" charset="0"/>
              <a:buChar char="•"/>
            </a:pPr>
            <a:r>
              <a:rPr lang="en-US" dirty="0">
                <a:solidFill>
                  <a:schemeClr val="tx1"/>
                </a:solidFill>
                <a:latin typeface="Baskerville Old Face" pitchFamily="18" charset="0"/>
              </a:rPr>
              <a:t>Within 6 weeks from the receipt of final EOT claim with sufficient particulars, Architect issue Certificate of EOT with details.</a:t>
            </a:r>
          </a:p>
        </p:txBody>
      </p:sp>
      <p:sp>
        <p:nvSpPr>
          <p:cNvPr id="7" name="Footer Placeholder 6"/>
          <p:cNvSpPr>
            <a:spLocks noGrp="1"/>
          </p:cNvSpPr>
          <p:nvPr>
            <p:ph type="ftr" sz="quarter" idx="11"/>
          </p:nvPr>
        </p:nvSpPr>
        <p:spPr>
          <a:xfrm>
            <a:off x="6248400" y="0"/>
            <a:ext cx="2895600" cy="476250"/>
          </a:xfrm>
        </p:spPr>
        <p:txBody>
          <a:bodyPr/>
          <a:lstStyle/>
          <a:p>
            <a:r>
              <a:rPr lang="en-US" sz="2800" dirty="0">
                <a:latin typeface="Brush Script MT" panose="03060802040406070304" pitchFamily="66" charset="0"/>
              </a:rPr>
              <a:t>Presgrave &amp; Matthews </a:t>
            </a:r>
          </a:p>
        </p:txBody>
      </p:sp>
      <p:sp>
        <p:nvSpPr>
          <p:cNvPr id="4" name="Slide Number Placeholder 3"/>
          <p:cNvSpPr>
            <a:spLocks noGrp="1"/>
          </p:cNvSpPr>
          <p:nvPr>
            <p:ph type="sldNum" sz="quarter" idx="12"/>
          </p:nvPr>
        </p:nvSpPr>
        <p:spPr/>
        <p:txBody>
          <a:bodyPr/>
          <a:lstStyle/>
          <a:p>
            <a:fld id="{9B0C138C-05A2-4992-9413-9F6F027FD153}" type="slidenum">
              <a:rPr lang="en-US" sz="1400" b="1" i="1" smtClean="0">
                <a:solidFill>
                  <a:schemeClr val="tx1"/>
                </a:solidFill>
                <a:latin typeface="Brush Script MT" panose="03060802040406070304" pitchFamily="66" charset="0"/>
              </a:rPr>
              <a:t>30</a:t>
            </a:fld>
            <a:endParaRPr lang="en-US" sz="1400" b="1" i="1" dirty="0">
              <a:solidFill>
                <a:schemeClr val="tx1"/>
              </a:solidFill>
              <a:latin typeface="Brush Script MT" panose="03060802040406070304" pitchFamily="66" charset="0"/>
            </a:endParaRPr>
          </a:p>
        </p:txBody>
      </p:sp>
    </p:spTree>
    <p:extLst>
      <p:ext uri="{BB962C8B-B14F-4D97-AF65-F5344CB8AC3E}">
        <p14:creationId xmlns:p14="http://schemas.microsoft.com/office/powerpoint/2010/main" val="3274801845"/>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05000"/>
            <a:ext cx="8247888" cy="3429000"/>
          </a:xfrm>
        </p:spPr>
        <p:txBody>
          <a:bodyPr>
            <a:normAutofit/>
          </a:bodyPr>
          <a:lstStyle/>
          <a:p>
            <a:pPr algn="just"/>
            <a:r>
              <a:rPr lang="en-US" sz="2400" dirty="0">
                <a:latin typeface="Lucida Fax" pitchFamily="18" charset="0"/>
              </a:rPr>
              <a:t>Failure to comply is </a:t>
            </a:r>
            <a:r>
              <a:rPr lang="en-US" sz="2400" dirty="0">
                <a:solidFill>
                  <a:schemeClr val="accent2">
                    <a:lumMod val="60000"/>
                    <a:lumOff val="40000"/>
                  </a:schemeClr>
                </a:solidFill>
                <a:latin typeface="Lucida Fax" pitchFamily="18" charset="0"/>
              </a:rPr>
              <a:t>fatal</a:t>
            </a:r>
            <a:r>
              <a:rPr lang="en-US" sz="2400" dirty="0">
                <a:latin typeface="Lucida Fax" pitchFamily="18" charset="0"/>
              </a:rPr>
              <a:t> unless it is </a:t>
            </a:r>
            <a:r>
              <a:rPr lang="en-US" sz="2400" dirty="0">
                <a:solidFill>
                  <a:srgbClr val="00B050"/>
                </a:solidFill>
                <a:latin typeface="Lucida Fax" pitchFamily="18" charset="0"/>
              </a:rPr>
              <a:t>waived</a:t>
            </a:r>
            <a:r>
              <a:rPr lang="en-US" sz="2400" dirty="0">
                <a:latin typeface="Lucida Fax" pitchFamily="18" charset="0"/>
              </a:rPr>
              <a:t>. </a:t>
            </a:r>
          </a:p>
          <a:p>
            <a:pPr marL="393192" lvl="1" indent="0" algn="just">
              <a:buNone/>
            </a:pPr>
            <a:endParaRPr lang="en-US" dirty="0">
              <a:latin typeface="Lucida Fax" pitchFamily="18" charset="0"/>
            </a:endParaRPr>
          </a:p>
          <a:p>
            <a:pPr marL="393192" lvl="1" indent="0" algn="just">
              <a:buNone/>
            </a:pPr>
            <a:r>
              <a:rPr lang="en-US" dirty="0">
                <a:latin typeface="Lucida Fax" pitchFamily="18" charset="0"/>
              </a:rPr>
              <a:t>	</a:t>
            </a:r>
            <a:r>
              <a:rPr lang="en-US" sz="1800" dirty="0">
                <a:latin typeface="Lucida Fax" pitchFamily="18" charset="0"/>
              </a:rPr>
              <a:t>- </a:t>
            </a:r>
            <a:r>
              <a:rPr lang="en-US" sz="1800" i="1" dirty="0">
                <a:latin typeface="Lucida Fax" pitchFamily="18" charset="0"/>
              </a:rPr>
              <a:t>City Inn Ltd v Shepherd Construction [2003] </a:t>
            </a:r>
            <a:r>
              <a:rPr lang="en-US" sz="1800" i="1" dirty="0" err="1">
                <a:latin typeface="Lucida Fax" pitchFamily="18" charset="0"/>
              </a:rPr>
              <a:t>ScotCS</a:t>
            </a:r>
            <a:r>
              <a:rPr lang="en-US" sz="1800" i="1" dirty="0">
                <a:latin typeface="Lucida Fax" pitchFamily="18" charset="0"/>
              </a:rPr>
              <a:t> 146</a:t>
            </a:r>
          </a:p>
          <a:p>
            <a:pPr marL="393192" lvl="1" indent="0" algn="just">
              <a:buNone/>
            </a:pPr>
            <a:endParaRPr lang="en-US" sz="1800" i="1" dirty="0">
              <a:latin typeface="Lucida Fax" pitchFamily="18" charset="0"/>
            </a:endParaRPr>
          </a:p>
          <a:p>
            <a:pPr marL="393192" lvl="1" indent="0" algn="just">
              <a:buNone/>
            </a:pPr>
            <a:r>
              <a:rPr lang="en-US" sz="1800" i="1" dirty="0">
                <a:latin typeface="Lucida Fax" pitchFamily="18" charset="0"/>
              </a:rPr>
              <a:t>	- NH International (Caribbean) Ltd v National Insurance 	Property Development Co Ltd [2015]</a:t>
            </a:r>
          </a:p>
          <a:p>
            <a:pPr marL="393192" lvl="1" indent="0" algn="just">
              <a:buNone/>
            </a:pPr>
            <a:endParaRPr lang="en-US" sz="1800" i="1" dirty="0">
              <a:latin typeface="Lucida Fax" pitchFamily="18" charset="0"/>
            </a:endParaRPr>
          </a:p>
          <a:p>
            <a:pPr marL="393192" lvl="1" indent="0" algn="just">
              <a:buNone/>
            </a:pPr>
            <a:r>
              <a:rPr lang="en-US" sz="1800" i="1" dirty="0">
                <a:latin typeface="Lucida Fax" pitchFamily="18" charset="0"/>
              </a:rPr>
              <a:t>	- PKNS Engineering Construction </a:t>
            </a:r>
            <a:r>
              <a:rPr lang="en-US" sz="1800" i="1" dirty="0" err="1">
                <a:latin typeface="Lucida Fax" pitchFamily="18" charset="0"/>
              </a:rPr>
              <a:t>Bhd</a:t>
            </a:r>
            <a:r>
              <a:rPr lang="en-US" sz="1800" i="1" dirty="0">
                <a:latin typeface="Lucida Fax" pitchFamily="18" charset="0"/>
              </a:rPr>
              <a:t> v Global Inter-Dream (M) 	</a:t>
            </a:r>
            <a:r>
              <a:rPr lang="en-US" sz="1800" i="1" dirty="0" err="1">
                <a:latin typeface="Lucida Fax" pitchFamily="18" charset="0"/>
              </a:rPr>
              <a:t>Sdn</a:t>
            </a:r>
            <a:r>
              <a:rPr lang="en-US" sz="1800" i="1" dirty="0">
                <a:latin typeface="Lucida Fax" pitchFamily="18" charset="0"/>
              </a:rPr>
              <a:t> </a:t>
            </a:r>
            <a:r>
              <a:rPr lang="en-US" sz="1800" i="1" dirty="0" err="1">
                <a:latin typeface="Lucida Fax" pitchFamily="18" charset="0"/>
              </a:rPr>
              <a:t>Bhd</a:t>
            </a:r>
            <a:r>
              <a:rPr lang="en-US" sz="1800" i="1" dirty="0">
                <a:latin typeface="Lucida Fax" pitchFamily="18" charset="0"/>
              </a:rPr>
              <a:t> [2014] 5 MLJ 206</a:t>
            </a:r>
          </a:p>
        </p:txBody>
      </p:sp>
      <p:sp>
        <p:nvSpPr>
          <p:cNvPr id="4" name="Footer Placeholder 3"/>
          <p:cNvSpPr>
            <a:spLocks noGrp="1"/>
          </p:cNvSpPr>
          <p:nvPr>
            <p:ph type="ftr" sz="quarter" idx="11"/>
          </p:nvPr>
        </p:nvSpPr>
        <p:spPr>
          <a:xfrm>
            <a:off x="6248400" y="-29570"/>
            <a:ext cx="2895600" cy="476250"/>
          </a:xfrm>
        </p:spPr>
        <p:txBody>
          <a:bodyPr/>
          <a:lstStyle/>
          <a:p>
            <a:r>
              <a:rPr lang="en-US" sz="2800" dirty="0">
                <a:latin typeface="Brush Script MT" panose="03060802040406070304" pitchFamily="66" charset="0"/>
              </a:rPr>
              <a:t>Presgrave &amp; Matthews </a:t>
            </a:r>
          </a:p>
        </p:txBody>
      </p:sp>
      <p:sp>
        <p:nvSpPr>
          <p:cNvPr id="5" name="Slide Number Placeholder 4"/>
          <p:cNvSpPr>
            <a:spLocks noGrp="1"/>
          </p:cNvSpPr>
          <p:nvPr>
            <p:ph type="sldNum" sz="quarter" idx="12"/>
          </p:nvPr>
        </p:nvSpPr>
        <p:spPr/>
        <p:txBody>
          <a:bodyPr/>
          <a:lstStyle/>
          <a:p>
            <a:fld id="{9B0C138C-05A2-4992-9413-9F6F027FD153}" type="slidenum">
              <a:rPr lang="en-US" sz="1400" b="1" i="1" smtClean="0">
                <a:solidFill>
                  <a:schemeClr val="tx1"/>
                </a:solidFill>
                <a:latin typeface="Brush Script MT" panose="03060802040406070304" pitchFamily="66" charset="0"/>
              </a:rPr>
              <a:t>31</a:t>
            </a:fld>
            <a:endParaRPr lang="en-US" sz="1400" b="1" i="1" dirty="0">
              <a:solidFill>
                <a:schemeClr val="tx1"/>
              </a:solidFill>
              <a:latin typeface="Brush Script MT" panose="03060802040406070304" pitchFamily="66" charset="0"/>
            </a:endParaRPr>
          </a:p>
        </p:txBody>
      </p:sp>
      <p:sp>
        <p:nvSpPr>
          <p:cNvPr id="6" name="TextBox 5"/>
          <p:cNvSpPr txBox="1"/>
          <p:nvPr/>
        </p:nvSpPr>
        <p:spPr>
          <a:xfrm>
            <a:off x="381000" y="609600"/>
            <a:ext cx="8001000" cy="954107"/>
          </a:xfrm>
          <a:prstGeom prst="rect">
            <a:avLst/>
          </a:prstGeom>
          <a:noFill/>
        </p:spPr>
        <p:txBody>
          <a:bodyPr wrap="square" rtlCol="0">
            <a:spAutoFit/>
          </a:bodyPr>
          <a:lstStyle/>
          <a:p>
            <a:pPr algn="just"/>
            <a:r>
              <a:rPr lang="en-US" sz="2800" b="1" u="sng" dirty="0">
                <a:effectLst>
                  <a:outerShdw blurRad="38100" dist="38100" dir="2700000" algn="tl">
                    <a:srgbClr val="000000">
                      <a:alpha val="43137"/>
                    </a:srgbClr>
                  </a:outerShdw>
                </a:effectLst>
                <a:latin typeface="Mongolian Baiti" pitchFamily="66" charset="0"/>
                <a:cs typeface="Mongolian Baiti" pitchFamily="66" charset="0"/>
              </a:rPr>
              <a:t>Does the Contractor losses right of claim if Clause 23.1(a) and (b) are not complied? </a:t>
            </a:r>
          </a:p>
        </p:txBody>
      </p:sp>
    </p:spTree>
    <p:extLst>
      <p:ext uri="{BB962C8B-B14F-4D97-AF65-F5344CB8AC3E}">
        <p14:creationId xmlns:p14="http://schemas.microsoft.com/office/powerpoint/2010/main" val="19913243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anim calcmode="lin" valueType="num">
                                      <p:cBhvr>
                                        <p:cTn id="2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0"/>
            <a:ext cx="8382000" cy="3429000"/>
          </a:xfrm>
        </p:spPr>
        <p:txBody>
          <a:bodyPr>
            <a:normAutofit/>
          </a:bodyPr>
          <a:lstStyle/>
          <a:p>
            <a:pPr algn="just">
              <a:lnSpc>
                <a:spcPct val="110000"/>
              </a:lnSpc>
            </a:pPr>
            <a:r>
              <a:rPr lang="en-US" sz="2400" dirty="0">
                <a:latin typeface="Baskerville Old Face" pitchFamily="18" charset="0"/>
              </a:rPr>
              <a:t>“… but such work was ordered by the Architect … and was for the benefit of the developer and in pursuance of the contract … The Architect, therefore, must have had knowledge of the apparentness of such delay, and the Architect therefore require no notice or early notice of such delay brought by himself.”</a:t>
            </a:r>
          </a:p>
          <a:p>
            <a:pPr marL="109728" indent="0" algn="just">
              <a:lnSpc>
                <a:spcPct val="110000"/>
              </a:lnSpc>
              <a:buNone/>
            </a:pPr>
            <a:endParaRPr lang="en-US" sz="1200" dirty="0">
              <a:latin typeface="Baskerville Old Face" pitchFamily="18" charset="0"/>
            </a:endParaRPr>
          </a:p>
          <a:p>
            <a:pPr lvl="2" algn="just">
              <a:lnSpc>
                <a:spcPct val="110000"/>
              </a:lnSpc>
              <a:buClr>
                <a:schemeClr val="tx1">
                  <a:lumMod val="85000"/>
                  <a:lumOff val="15000"/>
                </a:schemeClr>
              </a:buClr>
            </a:pPr>
            <a:r>
              <a:rPr lang="en-US" i="1" dirty="0">
                <a:latin typeface="Baskerville Old Face" pitchFamily="18" charset="0"/>
              </a:rPr>
              <a:t>Syarikat Tan Kim </a:t>
            </a:r>
            <a:r>
              <a:rPr lang="en-US" i="1" dirty="0" err="1">
                <a:latin typeface="Baskerville Old Face" pitchFamily="18" charset="0"/>
              </a:rPr>
              <a:t>Beng</a:t>
            </a:r>
            <a:r>
              <a:rPr lang="en-US" i="1" dirty="0">
                <a:latin typeface="Baskerville Old Face" pitchFamily="18" charset="0"/>
              </a:rPr>
              <a:t> &amp; </a:t>
            </a:r>
            <a:r>
              <a:rPr lang="en-US" i="1" dirty="0" err="1">
                <a:latin typeface="Baskerville Old Face" pitchFamily="18" charset="0"/>
              </a:rPr>
              <a:t>Rakan-Rakan</a:t>
            </a:r>
            <a:r>
              <a:rPr lang="en-US" i="1" dirty="0">
                <a:latin typeface="Baskerville Old Face" pitchFamily="18" charset="0"/>
              </a:rPr>
              <a:t> v </a:t>
            </a:r>
            <a:r>
              <a:rPr lang="en-US" i="1" dirty="0" err="1">
                <a:latin typeface="Baskerville Old Face" pitchFamily="18" charset="0"/>
              </a:rPr>
              <a:t>Pulai</a:t>
            </a:r>
            <a:r>
              <a:rPr lang="en-US" i="1" dirty="0">
                <a:latin typeface="Baskerville Old Face" pitchFamily="18" charset="0"/>
              </a:rPr>
              <a:t> Jaya </a:t>
            </a:r>
            <a:r>
              <a:rPr lang="en-US" i="1" dirty="0" err="1">
                <a:latin typeface="Baskerville Old Face" pitchFamily="18" charset="0"/>
              </a:rPr>
              <a:t>Sdn</a:t>
            </a:r>
            <a:r>
              <a:rPr lang="en-US" i="1" dirty="0">
                <a:latin typeface="Baskerville Old Face" pitchFamily="18" charset="0"/>
              </a:rPr>
              <a:t> </a:t>
            </a:r>
            <a:r>
              <a:rPr lang="en-US" i="1" dirty="0" err="1">
                <a:latin typeface="Baskerville Old Face" pitchFamily="18" charset="0"/>
              </a:rPr>
              <a:t>Bhd</a:t>
            </a:r>
            <a:r>
              <a:rPr lang="en-US" i="1" dirty="0">
                <a:latin typeface="Baskerville Old Face" pitchFamily="18" charset="0"/>
              </a:rPr>
              <a:t> [1992] 1 MLJ 42</a:t>
            </a:r>
            <a:endParaRPr lang="en-US" i="1" dirty="0">
              <a:solidFill>
                <a:schemeClr val="tx1"/>
              </a:solidFill>
              <a:latin typeface="Baskerville Old Face" pitchFamily="18" charset="0"/>
            </a:endParaRPr>
          </a:p>
        </p:txBody>
      </p:sp>
      <p:sp>
        <p:nvSpPr>
          <p:cNvPr id="7" name="Footer Placeholder 6"/>
          <p:cNvSpPr>
            <a:spLocks noGrp="1"/>
          </p:cNvSpPr>
          <p:nvPr>
            <p:ph type="ftr" sz="quarter" idx="11"/>
          </p:nvPr>
        </p:nvSpPr>
        <p:spPr>
          <a:xfrm>
            <a:off x="6248400" y="0"/>
            <a:ext cx="2895600" cy="476250"/>
          </a:xfrm>
        </p:spPr>
        <p:txBody>
          <a:bodyPr/>
          <a:lstStyle/>
          <a:p>
            <a:r>
              <a:rPr lang="en-US" sz="2800" dirty="0">
                <a:latin typeface="Brush Script MT" panose="03060802040406070304" pitchFamily="66" charset="0"/>
              </a:rPr>
              <a:t>Presgrave &amp; Matthews </a:t>
            </a:r>
          </a:p>
        </p:txBody>
      </p:sp>
      <p:sp>
        <p:nvSpPr>
          <p:cNvPr id="4" name="Slide Number Placeholder 3"/>
          <p:cNvSpPr>
            <a:spLocks noGrp="1"/>
          </p:cNvSpPr>
          <p:nvPr>
            <p:ph type="sldNum" sz="quarter" idx="12"/>
          </p:nvPr>
        </p:nvSpPr>
        <p:spPr/>
        <p:txBody>
          <a:bodyPr/>
          <a:lstStyle/>
          <a:p>
            <a:fld id="{9B0C138C-05A2-4992-9413-9F6F027FD153}" type="slidenum">
              <a:rPr lang="en-US" sz="1400" b="1" i="1" smtClean="0">
                <a:solidFill>
                  <a:schemeClr val="tx1"/>
                </a:solidFill>
                <a:latin typeface="Brush Script MT" panose="03060802040406070304" pitchFamily="66" charset="0"/>
              </a:rPr>
              <a:t>32</a:t>
            </a:fld>
            <a:endParaRPr lang="en-US" sz="1400" b="1" i="1" dirty="0">
              <a:solidFill>
                <a:schemeClr val="tx1"/>
              </a:solidFill>
              <a:latin typeface="Brush Script MT" panose="03060802040406070304" pitchFamily="66" charset="0"/>
            </a:endParaRPr>
          </a:p>
        </p:txBody>
      </p:sp>
      <p:sp>
        <p:nvSpPr>
          <p:cNvPr id="3" name="Title 2"/>
          <p:cNvSpPr>
            <a:spLocks noGrp="1"/>
          </p:cNvSpPr>
          <p:nvPr>
            <p:ph type="title"/>
          </p:nvPr>
        </p:nvSpPr>
        <p:spPr>
          <a:xfrm>
            <a:off x="381000" y="762000"/>
            <a:ext cx="8628888" cy="1143000"/>
          </a:xfrm>
        </p:spPr>
        <p:txBody>
          <a:bodyPr>
            <a:noAutofit/>
          </a:bodyPr>
          <a:lstStyle/>
          <a:p>
            <a:pPr algn="ctr"/>
            <a:r>
              <a:rPr lang="en-US" sz="3200" b="0" u="sng" dirty="0">
                <a:solidFill>
                  <a:schemeClr val="tx1"/>
                </a:solidFill>
                <a:effectLst/>
                <a:latin typeface="Berlin Sans FB" pitchFamily="34" charset="0"/>
              </a:rPr>
              <a:t>Is the Contractor precluded from claiming EOT for failing to give timely notification if delay was caused by the Employer?</a:t>
            </a:r>
            <a:endParaRPr lang="en-US" sz="4000" b="0" dirty="0">
              <a:solidFill>
                <a:schemeClr val="tx1"/>
              </a:solidFill>
              <a:effectLst/>
              <a:latin typeface="Berlin Sans FB" pitchFamily="34" charset="0"/>
            </a:endParaRPr>
          </a:p>
        </p:txBody>
      </p:sp>
    </p:spTree>
    <p:extLst>
      <p:ext uri="{BB962C8B-B14F-4D97-AF65-F5344CB8AC3E}">
        <p14:creationId xmlns:p14="http://schemas.microsoft.com/office/powerpoint/2010/main" val="656116989"/>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305800" cy="3276600"/>
          </a:xfrm>
        </p:spPr>
        <p:txBody>
          <a:bodyPr/>
          <a:lstStyle/>
          <a:p>
            <a:pPr algn="just">
              <a:buFont typeface="Wingdings" pitchFamily="2" charset="2"/>
              <a:buChar char="v"/>
            </a:pPr>
            <a:r>
              <a:rPr lang="en-US" dirty="0">
                <a:latin typeface="Baskerville Old Face" pitchFamily="18" charset="0"/>
              </a:rPr>
              <a:t>In </a:t>
            </a:r>
            <a:r>
              <a:rPr lang="en-US" i="1" u="sng" dirty="0" err="1">
                <a:latin typeface="Baskerville Old Face" pitchFamily="18" charset="0"/>
              </a:rPr>
              <a:t>Gaymark</a:t>
            </a:r>
            <a:r>
              <a:rPr lang="en-US" i="1" u="sng" dirty="0">
                <a:latin typeface="Baskerville Old Face" pitchFamily="18" charset="0"/>
              </a:rPr>
              <a:t> Investments Pty Ltd v Walter Construction Group Ltd (1999) NTSC 143</a:t>
            </a:r>
            <a:r>
              <a:rPr lang="en-US" dirty="0">
                <a:latin typeface="Baskerville Old Face" pitchFamily="18" charset="0"/>
              </a:rPr>
              <a:t>, the Australia Court held that it would result in an “</a:t>
            </a:r>
            <a:r>
              <a:rPr lang="en-US" dirty="0">
                <a:solidFill>
                  <a:schemeClr val="accent3">
                    <a:lumMod val="75000"/>
                  </a:schemeClr>
                </a:solidFill>
                <a:latin typeface="Baskerville Old Face" pitchFamily="18" charset="0"/>
              </a:rPr>
              <a:t>entirely unmeritorious award of liquidated damages</a:t>
            </a:r>
            <a:r>
              <a:rPr lang="en-US" dirty="0">
                <a:latin typeface="Baskerville Old Face" pitchFamily="18" charset="0"/>
              </a:rPr>
              <a:t>” to the Employer just because of the failure to comply with the notice provision since the Employer had caused the delay in the first instance. </a:t>
            </a:r>
            <a:endParaRPr lang="en-US" dirty="0">
              <a:solidFill>
                <a:schemeClr val="tx1"/>
              </a:solidFill>
              <a:latin typeface="Baskerville Old Face" pitchFamily="18" charset="0"/>
            </a:endParaRPr>
          </a:p>
        </p:txBody>
      </p:sp>
      <p:sp>
        <p:nvSpPr>
          <p:cNvPr id="7" name="Footer Placeholder 6"/>
          <p:cNvSpPr>
            <a:spLocks noGrp="1"/>
          </p:cNvSpPr>
          <p:nvPr>
            <p:ph type="ftr" sz="quarter" idx="11"/>
          </p:nvPr>
        </p:nvSpPr>
        <p:spPr>
          <a:xfrm>
            <a:off x="6248400" y="0"/>
            <a:ext cx="2895600" cy="476250"/>
          </a:xfrm>
        </p:spPr>
        <p:txBody>
          <a:bodyPr/>
          <a:lstStyle/>
          <a:p>
            <a:r>
              <a:rPr lang="en-US" sz="2800" dirty="0">
                <a:latin typeface="Brush Script MT" panose="03060802040406070304" pitchFamily="66" charset="0"/>
              </a:rPr>
              <a:t>Presgrave &amp; Matthews </a:t>
            </a:r>
          </a:p>
        </p:txBody>
      </p:sp>
      <p:sp>
        <p:nvSpPr>
          <p:cNvPr id="4" name="Slide Number Placeholder 3"/>
          <p:cNvSpPr>
            <a:spLocks noGrp="1"/>
          </p:cNvSpPr>
          <p:nvPr>
            <p:ph type="sldNum" sz="quarter" idx="12"/>
          </p:nvPr>
        </p:nvSpPr>
        <p:spPr/>
        <p:txBody>
          <a:bodyPr/>
          <a:lstStyle/>
          <a:p>
            <a:fld id="{9B0C138C-05A2-4992-9413-9F6F027FD153}" type="slidenum">
              <a:rPr lang="en-US" sz="1400" b="1" i="1" smtClean="0">
                <a:solidFill>
                  <a:schemeClr val="tx1"/>
                </a:solidFill>
                <a:latin typeface="Brush Script MT" panose="03060802040406070304" pitchFamily="66" charset="0"/>
              </a:rPr>
              <a:t>33</a:t>
            </a:fld>
            <a:endParaRPr lang="en-US" b="1" i="1" dirty="0">
              <a:solidFill>
                <a:schemeClr val="tx1"/>
              </a:solidFill>
              <a:latin typeface="Brush Script MT" panose="03060802040406070304" pitchFamily="66" charset="0"/>
            </a:endParaRPr>
          </a:p>
        </p:txBody>
      </p:sp>
    </p:spTree>
    <p:extLst>
      <p:ext uri="{BB962C8B-B14F-4D97-AF65-F5344CB8AC3E}">
        <p14:creationId xmlns:p14="http://schemas.microsoft.com/office/powerpoint/2010/main" val="10663169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47888" cy="4953000"/>
          </a:xfrm>
        </p:spPr>
        <p:txBody>
          <a:bodyPr>
            <a:normAutofit/>
          </a:bodyPr>
          <a:lstStyle/>
          <a:p>
            <a:pPr algn="just">
              <a:buFont typeface="Wingdings" pitchFamily="2" charset="2"/>
              <a:buChar char="Ø"/>
            </a:pPr>
            <a:r>
              <a:rPr lang="en-US" dirty="0">
                <a:solidFill>
                  <a:srgbClr val="0070C0"/>
                </a:solidFill>
                <a:latin typeface="Baskerville Old Face" pitchFamily="18" charset="0"/>
              </a:rPr>
              <a:t>Clause 23.10 </a:t>
            </a:r>
            <a:r>
              <a:rPr lang="en-US" dirty="0">
                <a:latin typeface="Baskerville Old Face" pitchFamily="18" charset="0"/>
              </a:rPr>
              <a:t>confers a discretionary power to grant EOT 12 weeks after CPC, whether or not Clause 23.1 has been complied with by the Contractor.</a:t>
            </a:r>
          </a:p>
          <a:p>
            <a:pPr algn="just">
              <a:buFont typeface="Wingdings" pitchFamily="2" charset="2"/>
              <a:buChar char="Ø"/>
            </a:pPr>
            <a:endParaRPr lang="en-US" dirty="0">
              <a:latin typeface="Baskerville Old Face" pitchFamily="18" charset="0"/>
            </a:endParaRPr>
          </a:p>
          <a:p>
            <a:pPr lvl="1" algn="just">
              <a:buFont typeface="Wingdings" pitchFamily="2" charset="2"/>
              <a:buChar char="Ø"/>
            </a:pPr>
            <a:r>
              <a:rPr lang="en-US" i="1" dirty="0">
                <a:solidFill>
                  <a:schemeClr val="tx1"/>
                </a:solidFill>
                <a:latin typeface="Baskerville Old Face" pitchFamily="18" charset="0"/>
              </a:rPr>
              <a:t>“The Architect may within twelve (12) weeks after the date of CPC review and fix a Completion Date later than that previously fixed, if in his opinion the fixing of such later Completion Date is fair and reasonable … </a:t>
            </a:r>
            <a:r>
              <a:rPr lang="en-US" b="1" i="1" u="sng" dirty="0">
                <a:solidFill>
                  <a:schemeClr val="tx1"/>
                </a:solidFill>
                <a:latin typeface="Baskerville Old Face" pitchFamily="18" charset="0"/>
              </a:rPr>
              <a:t>and whether or not a Relevant Event has been specifically notified by the Contractor under Clause 23.1 </a:t>
            </a:r>
            <a:r>
              <a:rPr lang="en-US" i="1" dirty="0">
                <a:solidFill>
                  <a:schemeClr val="tx1"/>
                </a:solidFill>
                <a:latin typeface="Baskerville Old Face" pitchFamily="18" charset="0"/>
              </a:rPr>
              <a:t>…”</a:t>
            </a:r>
          </a:p>
        </p:txBody>
      </p:sp>
      <p:sp>
        <p:nvSpPr>
          <p:cNvPr id="7" name="Footer Placeholder 6"/>
          <p:cNvSpPr>
            <a:spLocks noGrp="1"/>
          </p:cNvSpPr>
          <p:nvPr>
            <p:ph type="ftr" sz="quarter" idx="11"/>
          </p:nvPr>
        </p:nvSpPr>
        <p:spPr>
          <a:xfrm>
            <a:off x="6241576" y="0"/>
            <a:ext cx="2895600" cy="476250"/>
          </a:xfrm>
        </p:spPr>
        <p:txBody>
          <a:bodyPr/>
          <a:lstStyle/>
          <a:p>
            <a:r>
              <a:rPr lang="en-US" sz="2800" dirty="0">
                <a:latin typeface="Brush Script MT" panose="03060802040406070304" pitchFamily="66" charset="0"/>
              </a:rPr>
              <a:t>Presgrave &amp; Matthews </a:t>
            </a:r>
          </a:p>
        </p:txBody>
      </p:sp>
      <p:sp>
        <p:nvSpPr>
          <p:cNvPr id="4" name="Slide Number Placeholder 3"/>
          <p:cNvSpPr>
            <a:spLocks noGrp="1"/>
          </p:cNvSpPr>
          <p:nvPr>
            <p:ph type="sldNum" sz="quarter" idx="12"/>
          </p:nvPr>
        </p:nvSpPr>
        <p:spPr/>
        <p:txBody>
          <a:bodyPr/>
          <a:lstStyle/>
          <a:p>
            <a:fld id="{9B0C138C-05A2-4992-9413-9F6F027FD153}" type="slidenum">
              <a:rPr lang="en-US" sz="1400" b="1" i="1" smtClean="0">
                <a:solidFill>
                  <a:schemeClr val="tx1"/>
                </a:solidFill>
                <a:latin typeface="Brush Script MT" panose="03060802040406070304" pitchFamily="66" charset="0"/>
              </a:rPr>
              <a:t>34</a:t>
            </a:fld>
            <a:endParaRPr lang="en-US" sz="1400" b="1" i="1" dirty="0">
              <a:solidFill>
                <a:schemeClr val="tx1"/>
              </a:solidFill>
              <a:latin typeface="Brush Script MT" panose="03060802040406070304" pitchFamily="66" charset="0"/>
            </a:endParaRPr>
          </a:p>
        </p:txBody>
      </p:sp>
    </p:spTree>
    <p:extLst>
      <p:ext uri="{BB962C8B-B14F-4D97-AF65-F5344CB8AC3E}">
        <p14:creationId xmlns:p14="http://schemas.microsoft.com/office/powerpoint/2010/main" val="25661229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barn(inVertical)">
                                      <p:cBhvr>
                                        <p:cTn id="10"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600200"/>
            <a:ext cx="8686800" cy="4419600"/>
          </a:xfrm>
        </p:spPr>
        <p:txBody>
          <a:bodyPr>
            <a:normAutofit fontScale="85000" lnSpcReduction="20000"/>
          </a:bodyPr>
          <a:lstStyle/>
          <a:p>
            <a:pPr lvl="1"/>
            <a:r>
              <a:rPr lang="en-US" sz="2600" dirty="0">
                <a:solidFill>
                  <a:schemeClr val="tx1"/>
                </a:solidFill>
                <a:latin typeface="Mongolian Baiti" pitchFamily="66" charset="0"/>
                <a:cs typeface="Mongolian Baiti" pitchFamily="66" charset="0"/>
              </a:rPr>
              <a:t>The principle of assessing EOT is that the period of EOT reflects the effect of Delay Events on the completion date.</a:t>
            </a:r>
          </a:p>
          <a:p>
            <a:pPr lvl="1"/>
            <a:endParaRPr lang="en-US" sz="2600" dirty="0">
              <a:solidFill>
                <a:schemeClr val="tx1"/>
              </a:solidFill>
              <a:latin typeface="Mongolian Baiti" pitchFamily="66" charset="0"/>
              <a:cs typeface="Mongolian Baiti" pitchFamily="66" charset="0"/>
            </a:endParaRPr>
          </a:p>
          <a:p>
            <a:pPr marL="393192" lvl="1" indent="0">
              <a:buNone/>
            </a:pPr>
            <a:r>
              <a:rPr lang="en-US" sz="2600" dirty="0">
                <a:latin typeface="Mongolian Baiti" pitchFamily="66" charset="0"/>
                <a:cs typeface="Mongolian Baiti" pitchFamily="66" charset="0"/>
              </a:rPr>
              <a:t>	- </a:t>
            </a:r>
            <a:r>
              <a:rPr lang="en-US" sz="2600" i="1" dirty="0" err="1">
                <a:latin typeface="Mongolian Baiti" pitchFamily="66" charset="0"/>
                <a:cs typeface="Mongolian Baiti" pitchFamily="66" charset="0"/>
              </a:rPr>
              <a:t>Gasing</a:t>
            </a:r>
            <a:r>
              <a:rPr lang="en-US" sz="2600" i="1" dirty="0">
                <a:latin typeface="Mongolian Baiti" pitchFamily="66" charset="0"/>
                <a:cs typeface="Mongolian Baiti" pitchFamily="66" charset="0"/>
              </a:rPr>
              <a:t> Heights v </a:t>
            </a:r>
            <a:r>
              <a:rPr lang="en-US" sz="2600" i="1" dirty="0" err="1">
                <a:latin typeface="Mongolian Baiti" pitchFamily="66" charset="0"/>
                <a:cs typeface="Mongolian Baiti" pitchFamily="66" charset="0"/>
              </a:rPr>
              <a:t>Pilecon</a:t>
            </a:r>
            <a:r>
              <a:rPr lang="en-US" sz="2600" i="1" dirty="0">
                <a:latin typeface="Mongolian Baiti" pitchFamily="66" charset="0"/>
                <a:cs typeface="Mongolian Baiti" pitchFamily="66" charset="0"/>
              </a:rPr>
              <a:t> (2000) 1 MLJ 621</a:t>
            </a:r>
          </a:p>
          <a:p>
            <a:pPr marL="393192" lvl="1" indent="0">
              <a:buNone/>
            </a:pPr>
            <a:endParaRPr lang="en-US" sz="2600" dirty="0">
              <a:solidFill>
                <a:schemeClr val="tx1"/>
              </a:solidFill>
              <a:latin typeface="Mongolian Baiti" pitchFamily="66" charset="0"/>
              <a:cs typeface="Mongolian Baiti" pitchFamily="66" charset="0"/>
            </a:endParaRPr>
          </a:p>
          <a:p>
            <a:pPr lvl="1"/>
            <a:r>
              <a:rPr lang="en-US" sz="2600" dirty="0">
                <a:solidFill>
                  <a:schemeClr val="tx1"/>
                </a:solidFill>
                <a:latin typeface="Mongolian Baiti" pitchFamily="66" charset="0"/>
                <a:cs typeface="Mongolian Baiti" pitchFamily="66" charset="0"/>
              </a:rPr>
              <a:t>The Contractor must establish </a:t>
            </a:r>
            <a:r>
              <a:rPr lang="en-US" sz="2600" b="1" u="sng" dirty="0">
                <a:solidFill>
                  <a:schemeClr val="accent3">
                    <a:lumMod val="75000"/>
                  </a:schemeClr>
                </a:solidFill>
                <a:latin typeface="Mongolian Baiti" pitchFamily="66" charset="0"/>
                <a:cs typeface="Mongolian Baiti" pitchFamily="66" charset="0"/>
              </a:rPr>
              <a:t>causal link </a:t>
            </a:r>
            <a:r>
              <a:rPr lang="en-US" sz="2600" dirty="0">
                <a:solidFill>
                  <a:schemeClr val="tx1"/>
                </a:solidFill>
                <a:latin typeface="Mongolian Baiti" pitchFamily="66" charset="0"/>
                <a:cs typeface="Mongolian Baiti" pitchFamily="66" charset="0"/>
              </a:rPr>
              <a:t>for each and every delay event.</a:t>
            </a:r>
          </a:p>
          <a:p>
            <a:pPr marL="393192" lvl="1" indent="0">
              <a:buNone/>
            </a:pPr>
            <a:endParaRPr lang="en-US" sz="2600" dirty="0">
              <a:latin typeface="Mongolian Baiti" pitchFamily="66" charset="0"/>
              <a:cs typeface="Mongolian Baiti" pitchFamily="66" charset="0"/>
            </a:endParaRPr>
          </a:p>
          <a:p>
            <a:pPr lvl="1"/>
            <a:r>
              <a:rPr lang="en-US" sz="2600" dirty="0">
                <a:solidFill>
                  <a:schemeClr val="tx1"/>
                </a:solidFill>
                <a:latin typeface="Mongolian Baiti" pitchFamily="66" charset="0"/>
                <a:cs typeface="Mongolian Baiti" pitchFamily="66" charset="0"/>
              </a:rPr>
              <a:t>Delayed progress per se is not sufficient.</a:t>
            </a:r>
          </a:p>
          <a:p>
            <a:pPr marL="393192" lvl="1" indent="0">
              <a:buNone/>
            </a:pPr>
            <a:endParaRPr lang="en-US" sz="2600" dirty="0">
              <a:solidFill>
                <a:schemeClr val="tx1"/>
              </a:solidFill>
              <a:latin typeface="Mongolian Baiti" pitchFamily="66" charset="0"/>
              <a:cs typeface="Mongolian Baiti" pitchFamily="66" charset="0"/>
            </a:endParaRPr>
          </a:p>
          <a:p>
            <a:pPr lvl="1"/>
            <a:r>
              <a:rPr lang="en-US" sz="2600" dirty="0">
                <a:latin typeface="Mongolian Baiti" pitchFamily="66" charset="0"/>
                <a:cs typeface="Mongolian Baiti" pitchFamily="66" charset="0"/>
              </a:rPr>
              <a:t>Delay must be of an activity which is on the critical path to completion.</a:t>
            </a:r>
          </a:p>
          <a:p>
            <a:pPr marL="393192" lvl="1" indent="0">
              <a:buNone/>
            </a:pPr>
            <a:endParaRPr lang="en-US" dirty="0">
              <a:latin typeface="Mongolian Baiti" pitchFamily="66" charset="0"/>
              <a:cs typeface="Mongolian Baiti" pitchFamily="66" charset="0"/>
            </a:endParaRPr>
          </a:p>
          <a:p>
            <a:pPr marL="393192" lvl="1" indent="0">
              <a:buNone/>
            </a:pPr>
            <a:r>
              <a:rPr lang="en-US" i="1" dirty="0">
                <a:latin typeface="Mongolian Baiti" pitchFamily="66" charset="0"/>
                <a:cs typeface="Mongolian Baiti" pitchFamily="66" charset="0"/>
              </a:rPr>
              <a:t>	-Lim Chin San Contractors </a:t>
            </a:r>
            <a:r>
              <a:rPr lang="en-US" i="1" dirty="0" err="1">
                <a:latin typeface="Mongolian Baiti" pitchFamily="66" charset="0"/>
                <a:cs typeface="Mongolian Baiti" pitchFamily="66" charset="0"/>
              </a:rPr>
              <a:t>Pte</a:t>
            </a:r>
            <a:r>
              <a:rPr lang="en-US" i="1" dirty="0">
                <a:latin typeface="Mongolian Baiti" pitchFamily="66" charset="0"/>
                <a:cs typeface="Mongolian Baiti" pitchFamily="66" charset="0"/>
              </a:rPr>
              <a:t> Ltd v LW Infrastructure </a:t>
            </a:r>
            <a:r>
              <a:rPr lang="en-US" i="1" dirty="0" err="1">
                <a:latin typeface="Mongolian Baiti" pitchFamily="66" charset="0"/>
                <a:cs typeface="Mongolian Baiti" pitchFamily="66" charset="0"/>
              </a:rPr>
              <a:t>Pte</a:t>
            </a:r>
            <a:r>
              <a:rPr lang="en-US" i="1" dirty="0">
                <a:latin typeface="Mongolian Baiti" pitchFamily="66" charset="0"/>
                <a:cs typeface="Mongolian Baiti" pitchFamily="66" charset="0"/>
              </a:rPr>
              <a:t> Ltd (2011)</a:t>
            </a:r>
          </a:p>
        </p:txBody>
      </p:sp>
      <p:sp>
        <p:nvSpPr>
          <p:cNvPr id="7" name="Footer Placeholder 6"/>
          <p:cNvSpPr>
            <a:spLocks noGrp="1"/>
          </p:cNvSpPr>
          <p:nvPr>
            <p:ph type="ftr" sz="quarter" idx="11"/>
          </p:nvPr>
        </p:nvSpPr>
        <p:spPr>
          <a:xfrm>
            <a:off x="6248400" y="0"/>
            <a:ext cx="2895600" cy="476250"/>
          </a:xfrm>
        </p:spPr>
        <p:txBody>
          <a:bodyPr/>
          <a:lstStyle/>
          <a:p>
            <a:r>
              <a:rPr lang="en-US" sz="2800" dirty="0">
                <a:latin typeface="Brush Script MT" panose="03060802040406070304" pitchFamily="66" charset="0"/>
              </a:rPr>
              <a:t>Presgrave &amp; Matthews </a:t>
            </a:r>
          </a:p>
        </p:txBody>
      </p:sp>
      <p:sp>
        <p:nvSpPr>
          <p:cNvPr id="4" name="Slide Number Placeholder 3"/>
          <p:cNvSpPr>
            <a:spLocks noGrp="1"/>
          </p:cNvSpPr>
          <p:nvPr>
            <p:ph type="sldNum" sz="quarter" idx="12"/>
          </p:nvPr>
        </p:nvSpPr>
        <p:spPr/>
        <p:txBody>
          <a:bodyPr/>
          <a:lstStyle/>
          <a:p>
            <a:fld id="{9B0C138C-05A2-4992-9413-9F6F027FD153}" type="slidenum">
              <a:rPr lang="en-US" sz="1400" b="1" i="1" smtClean="0">
                <a:solidFill>
                  <a:schemeClr val="tx1"/>
                </a:solidFill>
                <a:latin typeface="Brush Script MT" panose="03060802040406070304" pitchFamily="66" charset="0"/>
              </a:rPr>
              <a:t>35</a:t>
            </a:fld>
            <a:endParaRPr lang="en-US" b="1" i="1" dirty="0">
              <a:solidFill>
                <a:schemeClr val="tx1"/>
              </a:solidFill>
              <a:latin typeface="Brush Script MT" panose="03060802040406070304" pitchFamily="66" charset="0"/>
            </a:endParaRPr>
          </a:p>
        </p:txBody>
      </p:sp>
      <p:sp>
        <p:nvSpPr>
          <p:cNvPr id="3" name="Title 2"/>
          <p:cNvSpPr>
            <a:spLocks noGrp="1"/>
          </p:cNvSpPr>
          <p:nvPr>
            <p:ph type="title"/>
          </p:nvPr>
        </p:nvSpPr>
        <p:spPr>
          <a:xfrm>
            <a:off x="457200" y="533400"/>
            <a:ext cx="8229600" cy="1143000"/>
          </a:xfrm>
        </p:spPr>
        <p:txBody>
          <a:bodyPr/>
          <a:lstStyle/>
          <a:p>
            <a:pPr algn="l"/>
            <a:r>
              <a:rPr lang="en-US" u="sng" dirty="0">
                <a:solidFill>
                  <a:schemeClr val="tx1"/>
                </a:solidFill>
              </a:rPr>
              <a:t>Quantum of Extension of Time</a:t>
            </a:r>
            <a:endParaRPr lang="en-US" b="1" u="sng" dirty="0">
              <a:solidFill>
                <a:schemeClr val="tx1"/>
              </a:solidFill>
            </a:endParaRPr>
          </a:p>
        </p:txBody>
      </p:sp>
    </p:spTree>
    <p:extLst>
      <p:ext uri="{BB962C8B-B14F-4D97-AF65-F5344CB8AC3E}">
        <p14:creationId xmlns:p14="http://schemas.microsoft.com/office/powerpoint/2010/main" val="442771283"/>
      </p:ext>
    </p:extLst>
  </p:cSld>
  <p:clrMapOvr>
    <a:masterClrMapping/>
  </p:clrMapOvr>
  <p:transition spd="slow">
    <p:push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828800"/>
            <a:ext cx="8324088" cy="3810000"/>
          </a:xfrm>
        </p:spPr>
        <p:txBody>
          <a:bodyPr>
            <a:normAutofit/>
          </a:bodyPr>
          <a:lstStyle/>
          <a:p>
            <a:pPr algn="just"/>
            <a:endParaRPr lang="en-US" dirty="0">
              <a:solidFill>
                <a:schemeClr val="tx1"/>
              </a:solidFill>
            </a:endParaRPr>
          </a:p>
          <a:p>
            <a:pPr algn="just"/>
            <a:r>
              <a:rPr lang="en-US" dirty="0">
                <a:solidFill>
                  <a:schemeClr val="tx1"/>
                </a:solidFill>
                <a:latin typeface="Baskerville Old Face" pitchFamily="18" charset="0"/>
              </a:rPr>
              <a:t>“The absence of a critical path analysis does not mean there was no evidence before the Arbitrator to assess EOT …”</a:t>
            </a:r>
          </a:p>
          <a:p>
            <a:pPr marL="109728" indent="0" algn="just">
              <a:buNone/>
            </a:pPr>
            <a:endParaRPr lang="en-US" dirty="0">
              <a:solidFill>
                <a:schemeClr val="tx1"/>
              </a:solidFill>
            </a:endParaRPr>
          </a:p>
          <a:p>
            <a:pPr lvl="2" algn="just">
              <a:buClr>
                <a:schemeClr val="accent1"/>
              </a:buClr>
            </a:pPr>
            <a:r>
              <a:rPr lang="en-US" i="1" dirty="0"/>
              <a:t>Top Speed Holding </a:t>
            </a:r>
            <a:r>
              <a:rPr lang="en-US" i="1" dirty="0" err="1"/>
              <a:t>Sdn</a:t>
            </a:r>
            <a:r>
              <a:rPr lang="en-US" i="1" dirty="0"/>
              <a:t> </a:t>
            </a:r>
            <a:r>
              <a:rPr lang="en-US" i="1" dirty="0" err="1"/>
              <a:t>Bhd</a:t>
            </a:r>
            <a:r>
              <a:rPr lang="en-US" i="1" dirty="0"/>
              <a:t> v </a:t>
            </a:r>
            <a:r>
              <a:rPr lang="en-US" i="1" dirty="0" err="1"/>
              <a:t>Conlay</a:t>
            </a:r>
            <a:r>
              <a:rPr lang="en-US" i="1" dirty="0"/>
              <a:t> Construction </a:t>
            </a:r>
            <a:r>
              <a:rPr lang="en-US" i="1" dirty="0" err="1"/>
              <a:t>Sdn</a:t>
            </a:r>
            <a:r>
              <a:rPr lang="en-US" i="1" dirty="0"/>
              <a:t> </a:t>
            </a:r>
            <a:r>
              <a:rPr lang="en-US" i="1" dirty="0" err="1"/>
              <a:t>Bhd</a:t>
            </a:r>
            <a:r>
              <a:rPr lang="en-US" i="1" dirty="0"/>
              <a:t> [2011] MLJU 121</a:t>
            </a:r>
            <a:endParaRPr lang="en-US" i="1" dirty="0">
              <a:solidFill>
                <a:schemeClr val="tx1"/>
              </a:solidFill>
            </a:endParaRPr>
          </a:p>
        </p:txBody>
      </p:sp>
      <p:sp>
        <p:nvSpPr>
          <p:cNvPr id="7" name="Footer Placeholder 6"/>
          <p:cNvSpPr>
            <a:spLocks noGrp="1"/>
          </p:cNvSpPr>
          <p:nvPr>
            <p:ph type="ftr" sz="quarter" idx="11"/>
          </p:nvPr>
        </p:nvSpPr>
        <p:spPr>
          <a:xfrm>
            <a:off x="6248400" y="0"/>
            <a:ext cx="2895600" cy="476250"/>
          </a:xfrm>
        </p:spPr>
        <p:txBody>
          <a:bodyPr/>
          <a:lstStyle/>
          <a:p>
            <a:r>
              <a:rPr lang="en-US" sz="2800" dirty="0">
                <a:latin typeface="Brush Script MT" panose="03060802040406070304" pitchFamily="66" charset="0"/>
              </a:rPr>
              <a:t>Presgrave &amp; Matthews </a:t>
            </a:r>
          </a:p>
        </p:txBody>
      </p:sp>
      <p:sp>
        <p:nvSpPr>
          <p:cNvPr id="4" name="Slide Number Placeholder 3"/>
          <p:cNvSpPr>
            <a:spLocks noGrp="1"/>
          </p:cNvSpPr>
          <p:nvPr>
            <p:ph type="sldNum" sz="quarter" idx="12"/>
          </p:nvPr>
        </p:nvSpPr>
        <p:spPr/>
        <p:txBody>
          <a:bodyPr/>
          <a:lstStyle/>
          <a:p>
            <a:fld id="{9B0C138C-05A2-4992-9413-9F6F027FD153}" type="slidenum">
              <a:rPr lang="en-US" sz="1400" b="1" i="1" smtClean="0">
                <a:solidFill>
                  <a:schemeClr val="tx1"/>
                </a:solidFill>
                <a:latin typeface="Brush Script MT" panose="03060802040406070304" pitchFamily="66" charset="0"/>
              </a:rPr>
              <a:t>36</a:t>
            </a:fld>
            <a:endParaRPr lang="en-US" b="1" i="1" dirty="0">
              <a:solidFill>
                <a:schemeClr val="tx1"/>
              </a:solidFill>
              <a:latin typeface="Brush Script MT" panose="03060802040406070304" pitchFamily="66" charset="0"/>
            </a:endParaRPr>
          </a:p>
        </p:txBody>
      </p:sp>
      <p:sp>
        <p:nvSpPr>
          <p:cNvPr id="3" name="Title 2"/>
          <p:cNvSpPr>
            <a:spLocks noGrp="1"/>
          </p:cNvSpPr>
          <p:nvPr>
            <p:ph type="title"/>
          </p:nvPr>
        </p:nvSpPr>
        <p:spPr>
          <a:xfrm>
            <a:off x="381000" y="685800"/>
            <a:ext cx="8552688" cy="1219200"/>
          </a:xfrm>
        </p:spPr>
        <p:txBody>
          <a:bodyPr>
            <a:noAutofit/>
          </a:bodyPr>
          <a:lstStyle/>
          <a:p>
            <a:pPr algn="ctr"/>
            <a:r>
              <a:rPr lang="en-US" sz="3200" b="1" u="sng" dirty="0">
                <a:solidFill>
                  <a:srgbClr val="0070C0"/>
                </a:solidFill>
                <a:latin typeface="Mongolian Baiti" pitchFamily="66" charset="0"/>
                <a:cs typeface="Mongolian Baiti" pitchFamily="66" charset="0"/>
              </a:rPr>
              <a:t>Whether the Contractor must establish delay through Critical Path analysis? </a:t>
            </a:r>
          </a:p>
        </p:txBody>
      </p:sp>
    </p:spTree>
    <p:extLst>
      <p:ext uri="{BB962C8B-B14F-4D97-AF65-F5344CB8AC3E}">
        <p14:creationId xmlns:p14="http://schemas.microsoft.com/office/powerpoint/2010/main" val="2326214946"/>
      </p:ext>
    </p:extLst>
  </p:cSld>
  <p:clrMapOvr>
    <a:masterClrMapping/>
  </p:clrMapOvr>
  <p:transition spd="slow">
    <p:push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0"/>
            <a:ext cx="8534400" cy="4191000"/>
          </a:xfrm>
        </p:spPr>
        <p:txBody>
          <a:bodyPr>
            <a:normAutofit/>
          </a:bodyPr>
          <a:lstStyle/>
          <a:p>
            <a:pPr lvl="1" algn="just"/>
            <a:r>
              <a:rPr lang="en-US" u="sng" dirty="0">
                <a:latin typeface="Modern No. 20" pitchFamily="18" charset="0"/>
              </a:rPr>
              <a:t>Clause 3.5</a:t>
            </a:r>
            <a:r>
              <a:rPr lang="en-US" dirty="0">
                <a:latin typeface="Modern No. 20" pitchFamily="18" charset="0"/>
              </a:rPr>
              <a:t> requires the Contractor to submit Works </a:t>
            </a:r>
            <a:r>
              <a:rPr lang="en-US" dirty="0" err="1">
                <a:latin typeface="Modern No. 20" pitchFamily="18" charset="0"/>
              </a:rPr>
              <a:t>Programme</a:t>
            </a:r>
            <a:r>
              <a:rPr lang="en-US" dirty="0">
                <a:latin typeface="Modern No. 20" pitchFamily="18" charset="0"/>
              </a:rPr>
              <a:t> “showing the order in which he proposes to carry out the Works”.</a:t>
            </a:r>
          </a:p>
          <a:p>
            <a:pPr marL="393192" lvl="1" indent="0" algn="just">
              <a:buNone/>
            </a:pPr>
            <a:endParaRPr lang="en-US" sz="1400" dirty="0">
              <a:latin typeface="Modern No. 20" pitchFamily="18" charset="0"/>
            </a:endParaRPr>
          </a:p>
          <a:p>
            <a:pPr lvl="1" algn="just"/>
            <a:r>
              <a:rPr lang="en-US" u="sng" dirty="0">
                <a:solidFill>
                  <a:schemeClr val="tx1"/>
                </a:solidFill>
                <a:latin typeface="Modern No. 20" pitchFamily="18" charset="0"/>
              </a:rPr>
              <a:t>Clause 3.7</a:t>
            </a:r>
            <a:r>
              <a:rPr lang="en-US" dirty="0">
                <a:solidFill>
                  <a:schemeClr val="tx1"/>
                </a:solidFill>
                <a:latin typeface="Modern No. 20" pitchFamily="18" charset="0"/>
              </a:rPr>
              <a:t> says that the Works </a:t>
            </a:r>
            <a:r>
              <a:rPr lang="en-US" dirty="0" err="1">
                <a:solidFill>
                  <a:schemeClr val="tx1"/>
                </a:solidFill>
                <a:latin typeface="Modern No. 20" pitchFamily="18" charset="0"/>
              </a:rPr>
              <a:t>Programme</a:t>
            </a:r>
            <a:r>
              <a:rPr lang="en-US" dirty="0">
                <a:solidFill>
                  <a:schemeClr val="tx1"/>
                </a:solidFill>
                <a:latin typeface="Modern No. 20" pitchFamily="18" charset="0"/>
              </a:rPr>
              <a:t> may be relied by the Architect as a basis for the assessment of extension of time and the effect of the delay and/or disturbances to the progress of the Works. </a:t>
            </a:r>
          </a:p>
          <a:p>
            <a:pPr marL="393192" lvl="1" indent="0" algn="just">
              <a:buNone/>
            </a:pPr>
            <a:endParaRPr lang="en-US" sz="1400" dirty="0">
              <a:solidFill>
                <a:schemeClr val="tx1"/>
              </a:solidFill>
              <a:latin typeface="Modern No. 20" pitchFamily="18" charset="0"/>
            </a:endParaRPr>
          </a:p>
          <a:p>
            <a:pPr lvl="1" algn="just"/>
            <a:r>
              <a:rPr lang="en-US" u="sng" dirty="0">
                <a:latin typeface="Modern No. 20" pitchFamily="18" charset="0"/>
              </a:rPr>
              <a:t>Clause 3.6</a:t>
            </a:r>
            <a:r>
              <a:rPr lang="en-US" dirty="0">
                <a:latin typeface="Modern No. 20" pitchFamily="18" charset="0"/>
              </a:rPr>
              <a:t> :- Works </a:t>
            </a:r>
            <a:r>
              <a:rPr lang="en-US" dirty="0" err="1">
                <a:latin typeface="Modern No. 20" pitchFamily="18" charset="0"/>
              </a:rPr>
              <a:t>Programme</a:t>
            </a:r>
            <a:r>
              <a:rPr lang="en-US" dirty="0">
                <a:latin typeface="Modern No. 20" pitchFamily="18" charset="0"/>
              </a:rPr>
              <a:t> shall not constitute part of the Contract </a:t>
            </a:r>
            <a:endParaRPr lang="en-US" dirty="0">
              <a:solidFill>
                <a:schemeClr val="tx1"/>
              </a:solidFill>
              <a:latin typeface="Modern No. 20" pitchFamily="18" charset="0"/>
            </a:endParaRPr>
          </a:p>
        </p:txBody>
      </p:sp>
      <p:sp>
        <p:nvSpPr>
          <p:cNvPr id="7" name="Footer Placeholder 6"/>
          <p:cNvSpPr>
            <a:spLocks noGrp="1"/>
          </p:cNvSpPr>
          <p:nvPr>
            <p:ph type="ftr" sz="quarter" idx="11"/>
          </p:nvPr>
        </p:nvSpPr>
        <p:spPr>
          <a:xfrm>
            <a:off x="6235890" y="0"/>
            <a:ext cx="2895600" cy="476250"/>
          </a:xfrm>
        </p:spPr>
        <p:txBody>
          <a:bodyPr/>
          <a:lstStyle/>
          <a:p>
            <a:r>
              <a:rPr lang="en-US" sz="2800" dirty="0">
                <a:latin typeface="Brush Script MT" panose="03060802040406070304" pitchFamily="66" charset="0"/>
              </a:rPr>
              <a:t>Presgrave &amp; Matthews </a:t>
            </a:r>
          </a:p>
        </p:txBody>
      </p:sp>
      <p:sp>
        <p:nvSpPr>
          <p:cNvPr id="4" name="Slide Number Placeholder 3"/>
          <p:cNvSpPr>
            <a:spLocks noGrp="1"/>
          </p:cNvSpPr>
          <p:nvPr>
            <p:ph type="sldNum" sz="quarter" idx="12"/>
          </p:nvPr>
        </p:nvSpPr>
        <p:spPr/>
        <p:txBody>
          <a:bodyPr/>
          <a:lstStyle/>
          <a:p>
            <a:fld id="{9B0C138C-05A2-4992-9413-9F6F027FD153}" type="slidenum">
              <a:rPr lang="en-US" sz="1400" b="1" i="1" smtClean="0">
                <a:solidFill>
                  <a:schemeClr val="tx1"/>
                </a:solidFill>
                <a:latin typeface="Brush Script MT" panose="03060802040406070304" pitchFamily="66" charset="0"/>
              </a:rPr>
              <a:t>37</a:t>
            </a:fld>
            <a:endParaRPr lang="en-US" sz="1400" b="1" i="1" dirty="0">
              <a:solidFill>
                <a:schemeClr val="tx1"/>
              </a:solidFill>
              <a:latin typeface="Brush Script MT" panose="03060802040406070304" pitchFamily="66" charset="0"/>
            </a:endParaRPr>
          </a:p>
        </p:txBody>
      </p:sp>
      <p:sp>
        <p:nvSpPr>
          <p:cNvPr id="3" name="Title 2"/>
          <p:cNvSpPr>
            <a:spLocks noGrp="1"/>
          </p:cNvSpPr>
          <p:nvPr>
            <p:ph type="title"/>
          </p:nvPr>
        </p:nvSpPr>
        <p:spPr>
          <a:xfrm>
            <a:off x="457200" y="533400"/>
            <a:ext cx="8229600" cy="914400"/>
          </a:xfrm>
        </p:spPr>
        <p:txBody>
          <a:bodyPr>
            <a:noAutofit/>
          </a:bodyPr>
          <a:lstStyle/>
          <a:p>
            <a:pPr algn="ctr"/>
            <a:r>
              <a:rPr lang="en-US" sz="3600" b="1" dirty="0">
                <a:solidFill>
                  <a:schemeClr val="tx1"/>
                </a:solidFill>
                <a:latin typeface="Britannic Bold" pitchFamily="34" charset="0"/>
              </a:rPr>
              <a:t>Works </a:t>
            </a:r>
            <a:r>
              <a:rPr lang="en-US" sz="3600" b="1" dirty="0" err="1">
                <a:solidFill>
                  <a:schemeClr val="tx1"/>
                </a:solidFill>
                <a:latin typeface="Britannic Bold" pitchFamily="34" charset="0"/>
              </a:rPr>
              <a:t>Programme</a:t>
            </a:r>
            <a:endParaRPr lang="en-US" sz="3600" b="1" dirty="0">
              <a:solidFill>
                <a:schemeClr val="tx1"/>
              </a:solidFill>
              <a:latin typeface="Britannic Bold" pitchFamily="34" charset="0"/>
            </a:endParaRPr>
          </a:p>
        </p:txBody>
      </p:sp>
    </p:spTree>
    <p:extLst>
      <p:ext uri="{BB962C8B-B14F-4D97-AF65-F5344CB8AC3E}">
        <p14:creationId xmlns:p14="http://schemas.microsoft.com/office/powerpoint/2010/main" val="2893391177"/>
      </p:ext>
    </p:extLst>
  </p:cSld>
  <p:clrMapOvr>
    <a:masterClrMapping/>
  </p:clrMapOvr>
  <p:transition spd="slow">
    <p:push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81200"/>
            <a:ext cx="8305800" cy="3840163"/>
          </a:xfrm>
        </p:spPr>
        <p:txBody>
          <a:bodyPr>
            <a:normAutofit/>
          </a:bodyPr>
          <a:lstStyle/>
          <a:p>
            <a:pPr lvl="1" algn="just"/>
            <a:r>
              <a:rPr lang="en-US" sz="2400" dirty="0">
                <a:solidFill>
                  <a:schemeClr val="tx1"/>
                </a:solidFill>
                <a:latin typeface="Baskerville Old Face" pitchFamily="18" charset="0"/>
              </a:rPr>
              <a:t>If a </a:t>
            </a:r>
            <a:r>
              <a:rPr lang="en-US" sz="2400" dirty="0" err="1">
                <a:solidFill>
                  <a:schemeClr val="tx1"/>
                </a:solidFill>
                <a:latin typeface="Baskerville Old Face" pitchFamily="18" charset="0"/>
              </a:rPr>
              <a:t>programme</a:t>
            </a:r>
            <a:r>
              <a:rPr lang="en-US" sz="2400" dirty="0">
                <a:solidFill>
                  <a:schemeClr val="tx1"/>
                </a:solidFill>
                <a:latin typeface="Baskerville Old Face" pitchFamily="18" charset="0"/>
              </a:rPr>
              <a:t> were to be made a Contract Document, it has the effect of making the commencement and completion </a:t>
            </a:r>
            <a:r>
              <a:rPr lang="en-US" sz="2400" dirty="0">
                <a:solidFill>
                  <a:schemeClr val="accent3">
                    <a:lumMod val="75000"/>
                  </a:schemeClr>
                </a:solidFill>
                <a:latin typeface="Baskerville Old Face" pitchFamily="18" charset="0"/>
              </a:rPr>
              <a:t>time of </a:t>
            </a:r>
            <a:r>
              <a:rPr lang="en-US" sz="2400" dirty="0">
                <a:solidFill>
                  <a:schemeClr val="tx1"/>
                </a:solidFill>
                <a:latin typeface="Baskerville Old Face" pitchFamily="18" charset="0"/>
              </a:rPr>
              <a:t>each and every activity shown therein of </a:t>
            </a:r>
            <a:r>
              <a:rPr lang="en-US" sz="2400" dirty="0">
                <a:solidFill>
                  <a:schemeClr val="accent3">
                    <a:lumMod val="75000"/>
                  </a:schemeClr>
                </a:solidFill>
                <a:latin typeface="Baskerville Old Face" pitchFamily="18" charset="0"/>
              </a:rPr>
              <a:t>the essence</a:t>
            </a:r>
            <a:r>
              <a:rPr lang="en-US" sz="2400" dirty="0">
                <a:solidFill>
                  <a:schemeClr val="tx1"/>
                </a:solidFill>
                <a:latin typeface="Baskerville Old Face" pitchFamily="18" charset="0"/>
              </a:rPr>
              <a:t>. </a:t>
            </a:r>
          </a:p>
          <a:p>
            <a:pPr marL="393192" lvl="1" indent="0" algn="just">
              <a:buNone/>
            </a:pPr>
            <a:endParaRPr lang="en-US" sz="2400" dirty="0">
              <a:latin typeface="Baskerville Old Face" pitchFamily="18" charset="0"/>
            </a:endParaRPr>
          </a:p>
          <a:p>
            <a:pPr lvl="1" algn="just"/>
            <a:r>
              <a:rPr lang="en-US" sz="2400" dirty="0">
                <a:solidFill>
                  <a:schemeClr val="tx1"/>
                </a:solidFill>
                <a:latin typeface="Baskerville Old Face" pitchFamily="18" charset="0"/>
              </a:rPr>
              <a:t>Any departure will constitute a </a:t>
            </a:r>
            <a:r>
              <a:rPr lang="en-US" sz="2400" dirty="0">
                <a:solidFill>
                  <a:schemeClr val="accent2">
                    <a:lumMod val="75000"/>
                  </a:schemeClr>
                </a:solidFill>
                <a:latin typeface="Baskerville Old Face" pitchFamily="18" charset="0"/>
              </a:rPr>
              <a:t>breach of contract</a:t>
            </a:r>
            <a:r>
              <a:rPr lang="en-US" sz="2400" dirty="0">
                <a:solidFill>
                  <a:schemeClr val="tx1"/>
                </a:solidFill>
                <a:latin typeface="Baskerville Old Face" pitchFamily="18" charset="0"/>
              </a:rPr>
              <a:t>. </a:t>
            </a:r>
          </a:p>
          <a:p>
            <a:pPr lvl="1" algn="just"/>
            <a:endParaRPr lang="en-US" sz="2400" dirty="0">
              <a:latin typeface="Baskerville Old Face" pitchFamily="18" charset="0"/>
            </a:endParaRPr>
          </a:p>
          <a:p>
            <a:pPr lvl="1" algn="just"/>
            <a:r>
              <a:rPr lang="en-US" sz="2400" dirty="0">
                <a:solidFill>
                  <a:schemeClr val="tx1"/>
                </a:solidFill>
                <a:latin typeface="Baskerville Old Face" pitchFamily="18" charset="0"/>
              </a:rPr>
              <a:t>Im</a:t>
            </a:r>
            <a:r>
              <a:rPr lang="en-US" sz="2400" dirty="0">
                <a:latin typeface="Baskerville Old Face" pitchFamily="18" charset="0"/>
              </a:rPr>
              <a:t>practical</a:t>
            </a:r>
            <a:endParaRPr lang="en-US" sz="2400" dirty="0">
              <a:solidFill>
                <a:schemeClr val="tx1"/>
              </a:solidFill>
              <a:latin typeface="Baskerville Old Face" pitchFamily="18" charset="0"/>
            </a:endParaRPr>
          </a:p>
        </p:txBody>
      </p:sp>
      <p:sp>
        <p:nvSpPr>
          <p:cNvPr id="7" name="Footer Placeholder 6"/>
          <p:cNvSpPr>
            <a:spLocks noGrp="1"/>
          </p:cNvSpPr>
          <p:nvPr>
            <p:ph type="ftr" sz="quarter" idx="11"/>
          </p:nvPr>
        </p:nvSpPr>
        <p:spPr>
          <a:xfrm>
            <a:off x="6248400" y="0"/>
            <a:ext cx="2895600" cy="476250"/>
          </a:xfrm>
        </p:spPr>
        <p:txBody>
          <a:bodyPr/>
          <a:lstStyle/>
          <a:p>
            <a:r>
              <a:rPr lang="en-US" sz="2800" dirty="0" err="1">
                <a:latin typeface="Brush Script MT" panose="03060802040406070304" pitchFamily="66" charset="0"/>
              </a:rPr>
              <a:t>Presgrave</a:t>
            </a:r>
            <a:r>
              <a:rPr lang="en-US" sz="2800" dirty="0">
                <a:latin typeface="Brush Script MT" panose="03060802040406070304" pitchFamily="66" charset="0"/>
              </a:rPr>
              <a:t> &amp; Matthews </a:t>
            </a:r>
          </a:p>
        </p:txBody>
      </p:sp>
      <p:sp>
        <p:nvSpPr>
          <p:cNvPr id="4" name="Slide Number Placeholder 3"/>
          <p:cNvSpPr>
            <a:spLocks noGrp="1"/>
          </p:cNvSpPr>
          <p:nvPr>
            <p:ph type="sldNum" sz="quarter" idx="12"/>
          </p:nvPr>
        </p:nvSpPr>
        <p:spPr>
          <a:xfrm>
            <a:off x="8613648" y="6305550"/>
            <a:ext cx="457200" cy="409149"/>
          </a:xfrm>
        </p:spPr>
        <p:txBody>
          <a:bodyPr/>
          <a:lstStyle/>
          <a:p>
            <a:fld id="{9B0C138C-05A2-4992-9413-9F6F027FD153}" type="slidenum">
              <a:rPr lang="en-US" sz="1400" b="1" i="1" smtClean="0">
                <a:solidFill>
                  <a:schemeClr val="tx1"/>
                </a:solidFill>
                <a:latin typeface="Brush Script MT" panose="03060802040406070304" pitchFamily="66" charset="0"/>
              </a:rPr>
              <a:t>38</a:t>
            </a:fld>
            <a:endParaRPr lang="en-US" b="1" i="1" dirty="0">
              <a:solidFill>
                <a:schemeClr val="tx1"/>
              </a:solidFill>
              <a:latin typeface="Brush Script MT" panose="03060802040406070304" pitchFamily="66" charset="0"/>
            </a:endParaRPr>
          </a:p>
        </p:txBody>
      </p:sp>
      <p:sp>
        <p:nvSpPr>
          <p:cNvPr id="3" name="Title 2"/>
          <p:cNvSpPr>
            <a:spLocks noGrp="1"/>
          </p:cNvSpPr>
          <p:nvPr>
            <p:ph type="title"/>
          </p:nvPr>
        </p:nvSpPr>
        <p:spPr>
          <a:xfrm>
            <a:off x="457200" y="838200"/>
            <a:ext cx="8243454" cy="914400"/>
          </a:xfrm>
        </p:spPr>
        <p:txBody>
          <a:bodyPr>
            <a:noAutofit/>
          </a:bodyPr>
          <a:lstStyle/>
          <a:p>
            <a:pPr algn="just"/>
            <a:r>
              <a:rPr lang="en-US" sz="2800" b="1" dirty="0">
                <a:solidFill>
                  <a:schemeClr val="tx1"/>
                </a:solidFill>
                <a:latin typeface="Mongolian Baiti" pitchFamily="66" charset="0"/>
                <a:cs typeface="Mongolian Baiti" pitchFamily="66" charset="0"/>
              </a:rPr>
              <a:t>Why Works </a:t>
            </a:r>
            <a:r>
              <a:rPr lang="en-US" sz="2800" b="1" dirty="0" err="1">
                <a:solidFill>
                  <a:schemeClr val="tx1"/>
                </a:solidFill>
                <a:latin typeface="Mongolian Baiti" pitchFamily="66" charset="0"/>
                <a:cs typeface="Mongolian Baiti" pitchFamily="66" charset="0"/>
              </a:rPr>
              <a:t>Programme</a:t>
            </a:r>
            <a:r>
              <a:rPr lang="en-US" sz="2800" b="1" dirty="0">
                <a:solidFill>
                  <a:schemeClr val="tx1"/>
                </a:solidFill>
                <a:latin typeface="Mongolian Baiti" pitchFamily="66" charset="0"/>
                <a:cs typeface="Mongolian Baiti" pitchFamily="66" charset="0"/>
              </a:rPr>
              <a:t> is stipulated as not part of the Contract?</a:t>
            </a:r>
          </a:p>
        </p:txBody>
      </p:sp>
    </p:spTree>
    <p:extLst>
      <p:ext uri="{BB962C8B-B14F-4D97-AF65-F5344CB8AC3E}">
        <p14:creationId xmlns:p14="http://schemas.microsoft.com/office/powerpoint/2010/main" val="2748603209"/>
      </p:ext>
    </p:extLst>
  </p:cSld>
  <p:clrMapOvr>
    <a:masterClrMapping/>
  </p:clrMapOvr>
  <p:transition spd="slow">
    <p:push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133600"/>
            <a:ext cx="8305800" cy="3687763"/>
          </a:xfrm>
        </p:spPr>
        <p:txBody>
          <a:bodyPr>
            <a:normAutofit fontScale="40000" lnSpcReduction="20000"/>
          </a:bodyPr>
          <a:lstStyle/>
          <a:p>
            <a:pPr lvl="1" algn="just"/>
            <a:r>
              <a:rPr lang="en-US" sz="7400" dirty="0">
                <a:latin typeface="Candara" pitchFamily="34" charset="0"/>
              </a:rPr>
              <a:t>Float is basically the time available for an activity in addition to its actual duration required to perform  that activity.</a:t>
            </a:r>
          </a:p>
          <a:p>
            <a:pPr algn="just">
              <a:buNone/>
            </a:pPr>
            <a:endParaRPr lang="en-US" sz="7400" dirty="0">
              <a:latin typeface="Candara" pitchFamily="34" charset="0"/>
            </a:endParaRPr>
          </a:p>
          <a:p>
            <a:pPr lvl="1" algn="just"/>
            <a:r>
              <a:rPr lang="en-US" sz="7400" dirty="0">
                <a:latin typeface="Candara" pitchFamily="34" charset="0"/>
              </a:rPr>
              <a:t>Allocation of buffer time for a particular work activity in the preparation of a </a:t>
            </a:r>
            <a:r>
              <a:rPr lang="en-US" sz="7400" dirty="0" err="1">
                <a:latin typeface="Candara" pitchFamily="34" charset="0"/>
              </a:rPr>
              <a:t>programme</a:t>
            </a:r>
            <a:r>
              <a:rPr lang="en-US" sz="7400" dirty="0">
                <a:latin typeface="Candara" pitchFamily="34" charset="0"/>
              </a:rPr>
              <a:t> to cater for uncertainties or risks.</a:t>
            </a:r>
          </a:p>
        </p:txBody>
      </p:sp>
      <p:sp>
        <p:nvSpPr>
          <p:cNvPr id="7" name="Footer Placeholder 6"/>
          <p:cNvSpPr>
            <a:spLocks noGrp="1"/>
          </p:cNvSpPr>
          <p:nvPr>
            <p:ph type="ftr" sz="quarter" idx="11"/>
          </p:nvPr>
        </p:nvSpPr>
        <p:spPr>
          <a:xfrm>
            <a:off x="6248400" y="0"/>
            <a:ext cx="2895600" cy="476250"/>
          </a:xfrm>
        </p:spPr>
        <p:txBody>
          <a:bodyPr/>
          <a:lstStyle/>
          <a:p>
            <a:r>
              <a:rPr lang="en-US" sz="2800" dirty="0" err="1">
                <a:latin typeface="Brush Script MT" panose="03060802040406070304" pitchFamily="66" charset="0"/>
              </a:rPr>
              <a:t>Presgrave</a:t>
            </a:r>
            <a:r>
              <a:rPr lang="en-US" sz="2800" dirty="0">
                <a:latin typeface="Brush Script MT" panose="03060802040406070304" pitchFamily="66" charset="0"/>
              </a:rPr>
              <a:t> &amp; Matthews </a:t>
            </a:r>
          </a:p>
        </p:txBody>
      </p:sp>
      <p:sp>
        <p:nvSpPr>
          <p:cNvPr id="4" name="Slide Number Placeholder 3"/>
          <p:cNvSpPr>
            <a:spLocks noGrp="1"/>
          </p:cNvSpPr>
          <p:nvPr>
            <p:ph type="sldNum" sz="quarter" idx="12"/>
          </p:nvPr>
        </p:nvSpPr>
        <p:spPr>
          <a:xfrm>
            <a:off x="8613648" y="6305550"/>
            <a:ext cx="457200" cy="409149"/>
          </a:xfrm>
        </p:spPr>
        <p:txBody>
          <a:bodyPr/>
          <a:lstStyle/>
          <a:p>
            <a:fld id="{9B0C138C-05A2-4992-9413-9F6F027FD153}" type="slidenum">
              <a:rPr lang="en-US" sz="1400" b="1" i="1" smtClean="0">
                <a:solidFill>
                  <a:schemeClr val="tx1"/>
                </a:solidFill>
                <a:latin typeface="Brush Script MT" panose="03060802040406070304" pitchFamily="66" charset="0"/>
              </a:rPr>
              <a:t>39</a:t>
            </a:fld>
            <a:endParaRPr lang="en-US" b="1" i="1" dirty="0">
              <a:solidFill>
                <a:schemeClr val="tx1"/>
              </a:solidFill>
              <a:latin typeface="Brush Script MT" panose="03060802040406070304" pitchFamily="66" charset="0"/>
            </a:endParaRPr>
          </a:p>
        </p:txBody>
      </p:sp>
      <p:sp>
        <p:nvSpPr>
          <p:cNvPr id="3" name="Title 2"/>
          <p:cNvSpPr>
            <a:spLocks noGrp="1"/>
          </p:cNvSpPr>
          <p:nvPr>
            <p:ph type="title"/>
          </p:nvPr>
        </p:nvSpPr>
        <p:spPr>
          <a:xfrm>
            <a:off x="457200" y="838200"/>
            <a:ext cx="8243454" cy="914400"/>
          </a:xfrm>
        </p:spPr>
        <p:txBody>
          <a:bodyPr>
            <a:noAutofit/>
          </a:bodyPr>
          <a:lstStyle/>
          <a:p>
            <a:pPr algn="just"/>
            <a:r>
              <a:rPr lang="en-US" sz="3600" b="1" dirty="0">
                <a:solidFill>
                  <a:schemeClr val="tx1"/>
                </a:solidFill>
                <a:latin typeface="Mongolian Baiti" pitchFamily="66" charset="0"/>
                <a:cs typeface="Mongolian Baiti" pitchFamily="66" charset="0"/>
              </a:rPr>
              <a:t>What is the meaning of FLOAT in Works Program?</a:t>
            </a:r>
          </a:p>
        </p:txBody>
      </p:sp>
    </p:spTree>
    <p:extLst>
      <p:ext uri="{BB962C8B-B14F-4D97-AF65-F5344CB8AC3E}">
        <p14:creationId xmlns:p14="http://schemas.microsoft.com/office/powerpoint/2010/main" val="307202975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534400" cy="5029200"/>
          </a:xfrm>
        </p:spPr>
        <p:txBody>
          <a:bodyPr>
            <a:normAutofit/>
          </a:bodyPr>
          <a:lstStyle/>
          <a:p>
            <a:pPr marL="0" indent="0">
              <a:buNone/>
            </a:pPr>
            <a:endParaRPr lang="en-US" dirty="0">
              <a:solidFill>
                <a:schemeClr val="tx1"/>
              </a:solidFill>
            </a:endParaRPr>
          </a:p>
          <a:p>
            <a:r>
              <a:rPr lang="en-US" sz="3200" u="sng" dirty="0">
                <a:latin typeface="Andalus" pitchFamily="18" charset="-78"/>
                <a:cs typeface="Andalus" pitchFamily="18" charset="-78"/>
              </a:rPr>
              <a:t>Clause 21.1</a:t>
            </a:r>
            <a:r>
              <a:rPr lang="en-US" sz="3200" dirty="0">
                <a:latin typeface="Andalus" pitchFamily="18" charset="-78"/>
                <a:cs typeface="Andalus" pitchFamily="18" charset="-78"/>
              </a:rPr>
              <a:t>:-</a:t>
            </a:r>
          </a:p>
          <a:p>
            <a:endParaRPr lang="en-US" dirty="0"/>
          </a:p>
          <a:p>
            <a:pPr algn="just"/>
            <a:r>
              <a:rPr lang="en-US" sz="2400" b="1" i="1" dirty="0">
                <a:solidFill>
                  <a:schemeClr val="tx1"/>
                </a:solidFill>
              </a:rPr>
              <a:t>“</a:t>
            </a:r>
            <a:r>
              <a:rPr lang="en-US" sz="2800" i="1" dirty="0">
                <a:solidFill>
                  <a:schemeClr val="tx1"/>
                </a:solidFill>
                <a:latin typeface="Andalus" pitchFamily="18" charset="-78"/>
                <a:cs typeface="Andalus" pitchFamily="18" charset="-78"/>
              </a:rPr>
              <a:t>On the Date of Commencement, possession of the Site shall be given to the Contractor who shall commence the execution of the Works and </a:t>
            </a:r>
            <a:r>
              <a:rPr lang="en-US" sz="2800" i="1" u="sng" dirty="0">
                <a:solidFill>
                  <a:schemeClr val="tx1"/>
                </a:solidFill>
                <a:latin typeface="Andalus" pitchFamily="18" charset="-78"/>
                <a:cs typeface="Andalus" pitchFamily="18" charset="-78"/>
              </a:rPr>
              <a:t>regularly and diligently</a:t>
            </a:r>
            <a:r>
              <a:rPr lang="en-US" sz="2800" i="1" dirty="0">
                <a:solidFill>
                  <a:schemeClr val="tx1"/>
                </a:solidFill>
                <a:latin typeface="Andalus" pitchFamily="18" charset="-78"/>
                <a:cs typeface="Andalus" pitchFamily="18" charset="-78"/>
              </a:rPr>
              <a:t> proceed with and complete the same on or before the Completion Date.” </a:t>
            </a:r>
          </a:p>
        </p:txBody>
      </p:sp>
      <p:sp>
        <p:nvSpPr>
          <p:cNvPr id="7" name="Footer Placeholder 6"/>
          <p:cNvSpPr>
            <a:spLocks noGrp="1"/>
          </p:cNvSpPr>
          <p:nvPr>
            <p:ph type="ftr" sz="quarter" idx="11"/>
          </p:nvPr>
        </p:nvSpPr>
        <p:spPr>
          <a:xfrm>
            <a:off x="6263185" y="0"/>
            <a:ext cx="2895600" cy="476250"/>
          </a:xfrm>
        </p:spPr>
        <p:txBody>
          <a:bodyPr/>
          <a:lstStyle/>
          <a:p>
            <a:r>
              <a:rPr lang="en-US" sz="2800" dirty="0">
                <a:latin typeface="Brush Script MT" panose="03060802040406070304" pitchFamily="66" charset="0"/>
              </a:rPr>
              <a:t>Presgrave &amp; Matthews </a:t>
            </a:r>
          </a:p>
        </p:txBody>
      </p:sp>
      <p:sp>
        <p:nvSpPr>
          <p:cNvPr id="4" name="Slide Number Placeholder 3"/>
          <p:cNvSpPr>
            <a:spLocks noGrp="1"/>
          </p:cNvSpPr>
          <p:nvPr>
            <p:ph type="sldNum" sz="quarter" idx="12"/>
          </p:nvPr>
        </p:nvSpPr>
        <p:spPr/>
        <p:txBody>
          <a:bodyPr/>
          <a:lstStyle/>
          <a:p>
            <a:fld id="{9B0C138C-05A2-4992-9413-9F6F027FD153}" type="slidenum">
              <a:rPr lang="en-US" sz="1400" b="1" smtClean="0">
                <a:solidFill>
                  <a:schemeClr val="tx1"/>
                </a:solidFill>
                <a:latin typeface="Brush Script MT" panose="03060802040406070304" pitchFamily="66" charset="0"/>
              </a:rPr>
              <a:t>4</a:t>
            </a:fld>
            <a:endParaRPr lang="en-US" sz="1400" b="1" dirty="0">
              <a:solidFill>
                <a:schemeClr val="tx1"/>
              </a:solidFill>
              <a:latin typeface="Brush Script MT" panose="03060802040406070304" pitchFamily="66" charset="0"/>
            </a:endParaRPr>
          </a:p>
        </p:txBody>
      </p:sp>
      <p:sp>
        <p:nvSpPr>
          <p:cNvPr id="3" name="Title 2"/>
          <p:cNvSpPr>
            <a:spLocks noGrp="1"/>
          </p:cNvSpPr>
          <p:nvPr>
            <p:ph type="title"/>
          </p:nvPr>
        </p:nvSpPr>
        <p:spPr>
          <a:xfrm>
            <a:off x="304800" y="685800"/>
            <a:ext cx="8171688" cy="1143000"/>
          </a:xfrm>
        </p:spPr>
        <p:txBody>
          <a:bodyPr>
            <a:noAutofit/>
          </a:bodyPr>
          <a:lstStyle/>
          <a:p>
            <a:r>
              <a:rPr lang="en-US" sz="3600" b="1" dirty="0">
                <a:solidFill>
                  <a:schemeClr val="accent4">
                    <a:lumMod val="75000"/>
                  </a:schemeClr>
                </a:solidFill>
                <a:latin typeface="Andalus" pitchFamily="18" charset="-78"/>
                <a:cs typeface="Andalus" pitchFamily="18" charset="-78"/>
              </a:rPr>
              <a:t>Is Time of the Essence in PAM 2018 (without Quantities) ?</a:t>
            </a:r>
          </a:p>
        </p:txBody>
      </p:sp>
    </p:spTree>
    <p:extLst>
      <p:ext uri="{BB962C8B-B14F-4D97-AF65-F5344CB8AC3E}">
        <p14:creationId xmlns:p14="http://schemas.microsoft.com/office/powerpoint/2010/main" val="6382800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1000"/>
                                        <p:tgtEl>
                                          <p:spTgt spid="2">
                                            <p:txEl>
                                              <p:pRg st="3" end="3"/>
                                            </p:txEl>
                                          </p:spTgt>
                                        </p:tgtEl>
                                      </p:cBhvr>
                                    </p:animEffect>
                                    <p:anim calcmode="lin" valueType="num">
                                      <p:cBhvr>
                                        <p:cTn id="1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838200"/>
            <a:ext cx="8305800" cy="4983163"/>
          </a:xfrm>
        </p:spPr>
        <p:txBody>
          <a:bodyPr>
            <a:normAutofit/>
          </a:bodyPr>
          <a:lstStyle/>
          <a:p>
            <a:pPr algn="just"/>
            <a:r>
              <a:rPr lang="en-US" sz="2400" dirty="0">
                <a:latin typeface="Candara" pitchFamily="34" charset="0"/>
              </a:rPr>
              <a:t>The Society of Construction Law (“SCL”) Delay and Disruption Protocol (2002) defines:-</a:t>
            </a:r>
          </a:p>
          <a:p>
            <a:pPr marL="285750" indent="-285750" algn="just"/>
            <a:endParaRPr lang="en-US" sz="1800" dirty="0">
              <a:latin typeface="Candara" pitchFamily="34" charset="0"/>
            </a:endParaRPr>
          </a:p>
          <a:p>
            <a:pPr algn="just">
              <a:buFont typeface="Wingdings" pitchFamily="2" charset="2"/>
              <a:buChar char="§"/>
            </a:pPr>
            <a:r>
              <a:rPr lang="en-US" sz="2000" dirty="0">
                <a:latin typeface="Candara" pitchFamily="34" charset="0"/>
              </a:rPr>
              <a:t>“</a:t>
            </a:r>
            <a:r>
              <a:rPr lang="en-US" sz="2000" dirty="0">
                <a:solidFill>
                  <a:schemeClr val="accent3">
                    <a:lumMod val="75000"/>
                  </a:schemeClr>
                </a:solidFill>
                <a:latin typeface="Candara" pitchFamily="34" charset="0"/>
              </a:rPr>
              <a:t>Float</a:t>
            </a:r>
            <a:r>
              <a:rPr lang="en-US" sz="2000" dirty="0">
                <a:latin typeface="Candara" pitchFamily="34" charset="0"/>
              </a:rPr>
              <a:t>” – Time available for an activity in addition to its planned duration.</a:t>
            </a:r>
          </a:p>
          <a:p>
            <a:pPr algn="just">
              <a:buFont typeface="Wingdings" pitchFamily="2" charset="2"/>
              <a:buChar char="§"/>
            </a:pPr>
            <a:endParaRPr lang="en-US" sz="2000" dirty="0">
              <a:latin typeface="Candara" pitchFamily="34" charset="0"/>
            </a:endParaRPr>
          </a:p>
          <a:p>
            <a:pPr algn="just">
              <a:buFont typeface="Wingdings" pitchFamily="2" charset="2"/>
              <a:buChar char="§"/>
            </a:pPr>
            <a:r>
              <a:rPr lang="en-US" sz="2000" dirty="0">
                <a:latin typeface="Candara" pitchFamily="34" charset="0"/>
              </a:rPr>
              <a:t>“</a:t>
            </a:r>
            <a:r>
              <a:rPr lang="en-US" sz="2000" dirty="0">
                <a:solidFill>
                  <a:srgbClr val="0070C0"/>
                </a:solidFill>
                <a:latin typeface="Candara" pitchFamily="34" charset="0"/>
              </a:rPr>
              <a:t>Free Float</a:t>
            </a:r>
            <a:r>
              <a:rPr lang="en-US" sz="2000" dirty="0">
                <a:latin typeface="Candara" pitchFamily="34" charset="0"/>
              </a:rPr>
              <a:t>” – The amount of time that an activity can be delayed beyond its early start/ early finish dates </a:t>
            </a:r>
            <a:r>
              <a:rPr lang="en-US" sz="2000" u="sng" dirty="0">
                <a:latin typeface="Candara" pitchFamily="34" charset="0"/>
              </a:rPr>
              <a:t>without delaying </a:t>
            </a:r>
            <a:r>
              <a:rPr lang="en-US" sz="2000" dirty="0">
                <a:latin typeface="Candara" pitchFamily="34" charset="0"/>
              </a:rPr>
              <a:t>the early start or early finish of any </a:t>
            </a:r>
            <a:r>
              <a:rPr lang="en-US" sz="2000" u="sng" dirty="0">
                <a:latin typeface="Candara" pitchFamily="34" charset="0"/>
              </a:rPr>
              <a:t>immediate</a:t>
            </a:r>
            <a:r>
              <a:rPr lang="en-US" sz="2000" dirty="0">
                <a:latin typeface="Candara" pitchFamily="34" charset="0"/>
              </a:rPr>
              <a:t> </a:t>
            </a:r>
            <a:r>
              <a:rPr lang="en-US" sz="2000" u="sng" dirty="0">
                <a:latin typeface="Candara" pitchFamily="34" charset="0"/>
              </a:rPr>
              <a:t>following activity.</a:t>
            </a:r>
          </a:p>
          <a:p>
            <a:pPr algn="just">
              <a:buFont typeface="Wingdings" pitchFamily="2" charset="2"/>
              <a:buChar char="§"/>
            </a:pPr>
            <a:endParaRPr lang="en-US" sz="2000" u="sng" dirty="0">
              <a:latin typeface="Candara" pitchFamily="34" charset="0"/>
            </a:endParaRPr>
          </a:p>
          <a:p>
            <a:pPr algn="just">
              <a:buFont typeface="Wingdings" pitchFamily="2" charset="2"/>
              <a:buChar char="§"/>
            </a:pPr>
            <a:r>
              <a:rPr lang="en-US" sz="2000" dirty="0">
                <a:latin typeface="Candara" pitchFamily="34" charset="0"/>
              </a:rPr>
              <a:t>“</a:t>
            </a:r>
            <a:r>
              <a:rPr lang="en-US" sz="2000" dirty="0">
                <a:solidFill>
                  <a:srgbClr val="00B050"/>
                </a:solidFill>
                <a:latin typeface="Candara" pitchFamily="34" charset="0"/>
              </a:rPr>
              <a:t>Total Float</a:t>
            </a:r>
            <a:r>
              <a:rPr lang="en-US" sz="2000" dirty="0">
                <a:latin typeface="Candara" pitchFamily="34" charset="0"/>
              </a:rPr>
              <a:t>” – The amount of time that an activity may be delayed beyond its early start/early finish </a:t>
            </a:r>
            <a:r>
              <a:rPr lang="en-US" sz="2000" u="sng" dirty="0">
                <a:latin typeface="Candara" pitchFamily="34" charset="0"/>
              </a:rPr>
              <a:t>without delaying the contract completion date.</a:t>
            </a:r>
            <a:endParaRPr lang="en-US" sz="2000" dirty="0">
              <a:latin typeface="Candara" pitchFamily="34" charset="0"/>
            </a:endParaRPr>
          </a:p>
          <a:p>
            <a:pPr algn="just"/>
            <a:endParaRPr lang="en-US" sz="1800" dirty="0">
              <a:latin typeface="Candara" pitchFamily="34" charset="0"/>
            </a:endParaRPr>
          </a:p>
          <a:p>
            <a:pPr algn="just"/>
            <a:endParaRPr lang="en-US" sz="7400" dirty="0">
              <a:latin typeface="Candara" pitchFamily="34" charset="0"/>
            </a:endParaRPr>
          </a:p>
          <a:p>
            <a:pPr lvl="1" algn="just"/>
            <a:endParaRPr lang="en-US" sz="2800" dirty="0">
              <a:latin typeface="Candara" pitchFamily="34" charset="0"/>
            </a:endParaRPr>
          </a:p>
        </p:txBody>
      </p:sp>
      <p:sp>
        <p:nvSpPr>
          <p:cNvPr id="7" name="Footer Placeholder 6"/>
          <p:cNvSpPr>
            <a:spLocks noGrp="1"/>
          </p:cNvSpPr>
          <p:nvPr>
            <p:ph type="ftr" sz="quarter" idx="11"/>
          </p:nvPr>
        </p:nvSpPr>
        <p:spPr>
          <a:xfrm>
            <a:off x="6248400" y="0"/>
            <a:ext cx="2895600" cy="476250"/>
          </a:xfrm>
        </p:spPr>
        <p:txBody>
          <a:bodyPr/>
          <a:lstStyle/>
          <a:p>
            <a:r>
              <a:rPr lang="en-US" sz="2800" dirty="0" err="1">
                <a:latin typeface="Brush Script MT" panose="03060802040406070304" pitchFamily="66" charset="0"/>
              </a:rPr>
              <a:t>Presgrave</a:t>
            </a:r>
            <a:r>
              <a:rPr lang="en-US" sz="2800" dirty="0">
                <a:latin typeface="Brush Script MT" panose="03060802040406070304" pitchFamily="66" charset="0"/>
              </a:rPr>
              <a:t> &amp; Matthews </a:t>
            </a:r>
          </a:p>
        </p:txBody>
      </p:sp>
      <p:sp>
        <p:nvSpPr>
          <p:cNvPr id="4" name="Slide Number Placeholder 3"/>
          <p:cNvSpPr>
            <a:spLocks noGrp="1"/>
          </p:cNvSpPr>
          <p:nvPr>
            <p:ph type="sldNum" sz="quarter" idx="12"/>
          </p:nvPr>
        </p:nvSpPr>
        <p:spPr>
          <a:xfrm>
            <a:off x="8613648" y="6305550"/>
            <a:ext cx="457200" cy="409149"/>
          </a:xfrm>
        </p:spPr>
        <p:txBody>
          <a:bodyPr/>
          <a:lstStyle/>
          <a:p>
            <a:fld id="{9B0C138C-05A2-4992-9413-9F6F027FD153}" type="slidenum">
              <a:rPr lang="en-US" sz="1400" b="1" i="1" smtClean="0">
                <a:solidFill>
                  <a:schemeClr val="tx1"/>
                </a:solidFill>
                <a:latin typeface="Brush Script MT" panose="03060802040406070304" pitchFamily="66" charset="0"/>
              </a:rPr>
              <a:t>40</a:t>
            </a:fld>
            <a:endParaRPr lang="en-US" b="1" i="1" dirty="0">
              <a:solidFill>
                <a:schemeClr val="tx1"/>
              </a:solidFill>
              <a:latin typeface="Brush Script MT" panose="03060802040406070304" pitchFamily="66" charset="0"/>
            </a:endParaRPr>
          </a:p>
        </p:txBody>
      </p:sp>
    </p:spTree>
    <p:extLst>
      <p:ext uri="{BB962C8B-B14F-4D97-AF65-F5344CB8AC3E}">
        <p14:creationId xmlns:p14="http://schemas.microsoft.com/office/powerpoint/2010/main" val="118838377"/>
      </p:ext>
    </p:extLst>
  </p:cSld>
  <p:clrMapOvr>
    <a:masterClrMapping/>
  </p:clrMapOvr>
  <p:transition spd="slow">
    <p:push dir="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838200"/>
            <a:ext cx="8305800" cy="4983163"/>
          </a:xfrm>
        </p:spPr>
        <p:txBody>
          <a:bodyPr>
            <a:normAutofit/>
          </a:bodyPr>
          <a:lstStyle/>
          <a:p>
            <a:pPr algn="just"/>
            <a:endParaRPr lang="en-US" sz="1800" dirty="0">
              <a:latin typeface="Candara" pitchFamily="34" charset="0"/>
            </a:endParaRPr>
          </a:p>
          <a:p>
            <a:pPr algn="just"/>
            <a:endParaRPr lang="en-US" sz="7400" dirty="0">
              <a:latin typeface="Candara" pitchFamily="34" charset="0"/>
            </a:endParaRPr>
          </a:p>
          <a:p>
            <a:pPr lvl="1" algn="just"/>
            <a:endParaRPr lang="en-US" sz="2800" dirty="0">
              <a:latin typeface="Candara" pitchFamily="34" charset="0"/>
            </a:endParaRPr>
          </a:p>
        </p:txBody>
      </p:sp>
      <p:sp>
        <p:nvSpPr>
          <p:cNvPr id="7" name="Footer Placeholder 6"/>
          <p:cNvSpPr>
            <a:spLocks noGrp="1"/>
          </p:cNvSpPr>
          <p:nvPr>
            <p:ph type="ftr" sz="quarter" idx="11"/>
          </p:nvPr>
        </p:nvSpPr>
        <p:spPr>
          <a:xfrm>
            <a:off x="6248400" y="0"/>
            <a:ext cx="2895600" cy="476250"/>
          </a:xfrm>
        </p:spPr>
        <p:txBody>
          <a:bodyPr/>
          <a:lstStyle/>
          <a:p>
            <a:r>
              <a:rPr lang="en-US" sz="2800" dirty="0" err="1">
                <a:latin typeface="Brush Script MT" panose="03060802040406070304" pitchFamily="66" charset="0"/>
              </a:rPr>
              <a:t>Presgrave</a:t>
            </a:r>
            <a:r>
              <a:rPr lang="en-US" sz="2800" dirty="0">
                <a:latin typeface="Brush Script MT" panose="03060802040406070304" pitchFamily="66" charset="0"/>
              </a:rPr>
              <a:t> &amp; Matthews </a:t>
            </a:r>
          </a:p>
        </p:txBody>
      </p:sp>
      <p:sp>
        <p:nvSpPr>
          <p:cNvPr id="4" name="Slide Number Placeholder 3"/>
          <p:cNvSpPr>
            <a:spLocks noGrp="1"/>
          </p:cNvSpPr>
          <p:nvPr>
            <p:ph type="sldNum" sz="quarter" idx="12"/>
          </p:nvPr>
        </p:nvSpPr>
        <p:spPr>
          <a:xfrm>
            <a:off x="8613648" y="6305550"/>
            <a:ext cx="457200" cy="409149"/>
          </a:xfrm>
        </p:spPr>
        <p:txBody>
          <a:bodyPr/>
          <a:lstStyle/>
          <a:p>
            <a:fld id="{9B0C138C-05A2-4992-9413-9F6F027FD153}" type="slidenum">
              <a:rPr lang="en-US" sz="1400" b="1" i="1" smtClean="0">
                <a:solidFill>
                  <a:schemeClr val="tx1"/>
                </a:solidFill>
                <a:latin typeface="Brush Script MT" panose="03060802040406070304" pitchFamily="66" charset="0"/>
              </a:rPr>
              <a:t>41</a:t>
            </a:fld>
            <a:endParaRPr lang="en-US" b="1" i="1" dirty="0">
              <a:solidFill>
                <a:schemeClr val="tx1"/>
              </a:solidFill>
              <a:latin typeface="Brush Script MT" panose="03060802040406070304" pitchFamily="66" charset="0"/>
            </a:endParaRPr>
          </a:p>
        </p:txBody>
      </p:sp>
      <p:pic>
        <p:nvPicPr>
          <p:cNvPr id="5" name="Picture 1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57200" y="533400"/>
            <a:ext cx="845820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389003"/>
      </p:ext>
    </p:extLst>
  </p:cSld>
  <p:clrMapOvr>
    <a:masterClrMapping/>
  </p:clrMapOvr>
  <p:transition spd="slow">
    <p:push di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838200"/>
            <a:ext cx="8305800" cy="4983163"/>
          </a:xfrm>
        </p:spPr>
        <p:txBody>
          <a:bodyPr>
            <a:normAutofit/>
          </a:bodyPr>
          <a:lstStyle/>
          <a:p>
            <a:pPr marL="137160" indent="0">
              <a:buNone/>
            </a:pPr>
            <a:r>
              <a:rPr lang="en-US" sz="3600" b="1" u="sng" dirty="0">
                <a:effectLst>
                  <a:outerShdw blurRad="38100" dist="38100" dir="2700000" algn="tl">
                    <a:srgbClr val="000000">
                      <a:alpha val="43137"/>
                    </a:srgbClr>
                  </a:outerShdw>
                </a:effectLst>
                <a:latin typeface="Candara" pitchFamily="34" charset="0"/>
              </a:rPr>
              <a:t>Who owns the Float in a </a:t>
            </a:r>
            <a:r>
              <a:rPr lang="en-US" sz="3600" b="1" u="sng" dirty="0" err="1">
                <a:effectLst>
                  <a:outerShdw blurRad="38100" dist="38100" dir="2700000" algn="tl">
                    <a:srgbClr val="000000">
                      <a:alpha val="43137"/>
                    </a:srgbClr>
                  </a:outerShdw>
                </a:effectLst>
                <a:latin typeface="Candara" pitchFamily="34" charset="0"/>
              </a:rPr>
              <a:t>Programme</a:t>
            </a:r>
            <a:r>
              <a:rPr lang="en-US" sz="3600" b="1" u="sng" dirty="0">
                <a:effectLst>
                  <a:outerShdw blurRad="38100" dist="38100" dir="2700000" algn="tl">
                    <a:srgbClr val="000000">
                      <a:alpha val="43137"/>
                    </a:srgbClr>
                  </a:outerShdw>
                </a:effectLst>
                <a:latin typeface="Candara" pitchFamily="34" charset="0"/>
              </a:rPr>
              <a:t>?</a:t>
            </a:r>
          </a:p>
          <a:p>
            <a:pPr marL="137160" indent="0">
              <a:buNone/>
            </a:pPr>
            <a:endParaRPr lang="en-US" dirty="0">
              <a:latin typeface="Candara" pitchFamily="34" charset="0"/>
            </a:endParaRPr>
          </a:p>
          <a:p>
            <a:pPr lvl="1" algn="just"/>
            <a:r>
              <a:rPr lang="en-US" sz="2400" dirty="0">
                <a:latin typeface="Candara" pitchFamily="34" charset="0"/>
              </a:rPr>
              <a:t>Contract is King.</a:t>
            </a:r>
          </a:p>
          <a:p>
            <a:pPr marL="393192" lvl="1" indent="0" algn="just">
              <a:buNone/>
            </a:pPr>
            <a:endParaRPr lang="en-US" sz="2400" dirty="0">
              <a:latin typeface="Candara" pitchFamily="34" charset="0"/>
            </a:endParaRPr>
          </a:p>
          <a:p>
            <a:pPr lvl="1" algn="just"/>
            <a:r>
              <a:rPr lang="en-US" sz="2400" dirty="0">
                <a:latin typeface="Candara" pitchFamily="34" charset="0"/>
              </a:rPr>
              <a:t>PAM 2018 does not deal expressly with ownership of Float.</a:t>
            </a:r>
          </a:p>
          <a:p>
            <a:pPr marL="393192" lvl="1" indent="0" algn="just">
              <a:buNone/>
            </a:pPr>
            <a:endParaRPr lang="en-US" sz="2400" dirty="0">
              <a:latin typeface="Candara" pitchFamily="34" charset="0"/>
            </a:endParaRPr>
          </a:p>
          <a:p>
            <a:pPr lvl="1" algn="just"/>
            <a:r>
              <a:rPr lang="en-US" sz="2400" dirty="0" err="1">
                <a:latin typeface="Candara" pitchFamily="34" charset="0"/>
              </a:rPr>
              <a:t>Putrajaya</a:t>
            </a:r>
            <a:r>
              <a:rPr lang="en-US" sz="2400" dirty="0">
                <a:latin typeface="Candara" pitchFamily="34" charset="0"/>
              </a:rPr>
              <a:t> Conditions of Main Contract (Clause 43.07) provides that Float time within work schedule belongs to the Employer.</a:t>
            </a:r>
          </a:p>
          <a:p>
            <a:pPr algn="just">
              <a:buNone/>
            </a:pPr>
            <a:endParaRPr lang="en-US" dirty="0">
              <a:latin typeface="Candara" pitchFamily="34" charset="0"/>
            </a:endParaRPr>
          </a:p>
          <a:p>
            <a:pPr algn="just"/>
            <a:endParaRPr lang="en-US" sz="1800" dirty="0">
              <a:latin typeface="Candara" pitchFamily="34" charset="0"/>
            </a:endParaRPr>
          </a:p>
          <a:p>
            <a:pPr algn="just"/>
            <a:endParaRPr lang="en-US" sz="7400" dirty="0">
              <a:latin typeface="Candara" pitchFamily="34" charset="0"/>
            </a:endParaRPr>
          </a:p>
          <a:p>
            <a:pPr lvl="1" algn="just"/>
            <a:endParaRPr lang="en-US" sz="2800" dirty="0">
              <a:latin typeface="Candara" pitchFamily="34" charset="0"/>
            </a:endParaRPr>
          </a:p>
        </p:txBody>
      </p:sp>
      <p:sp>
        <p:nvSpPr>
          <p:cNvPr id="7" name="Footer Placeholder 6"/>
          <p:cNvSpPr>
            <a:spLocks noGrp="1"/>
          </p:cNvSpPr>
          <p:nvPr>
            <p:ph type="ftr" sz="quarter" idx="11"/>
          </p:nvPr>
        </p:nvSpPr>
        <p:spPr>
          <a:xfrm>
            <a:off x="6248400" y="0"/>
            <a:ext cx="2895600" cy="476250"/>
          </a:xfrm>
        </p:spPr>
        <p:txBody>
          <a:bodyPr/>
          <a:lstStyle/>
          <a:p>
            <a:r>
              <a:rPr lang="en-US" sz="2800" dirty="0" err="1">
                <a:latin typeface="Brush Script MT" panose="03060802040406070304" pitchFamily="66" charset="0"/>
              </a:rPr>
              <a:t>Presgrave</a:t>
            </a:r>
            <a:r>
              <a:rPr lang="en-US" sz="2800" dirty="0">
                <a:latin typeface="Brush Script MT" panose="03060802040406070304" pitchFamily="66" charset="0"/>
              </a:rPr>
              <a:t> &amp; Matthews </a:t>
            </a:r>
          </a:p>
        </p:txBody>
      </p:sp>
      <p:sp>
        <p:nvSpPr>
          <p:cNvPr id="4" name="Slide Number Placeholder 3"/>
          <p:cNvSpPr>
            <a:spLocks noGrp="1"/>
          </p:cNvSpPr>
          <p:nvPr>
            <p:ph type="sldNum" sz="quarter" idx="12"/>
          </p:nvPr>
        </p:nvSpPr>
        <p:spPr>
          <a:xfrm>
            <a:off x="8613648" y="6305550"/>
            <a:ext cx="457200" cy="409149"/>
          </a:xfrm>
        </p:spPr>
        <p:txBody>
          <a:bodyPr/>
          <a:lstStyle/>
          <a:p>
            <a:fld id="{9B0C138C-05A2-4992-9413-9F6F027FD153}" type="slidenum">
              <a:rPr lang="en-US" sz="1400" b="1" i="1" smtClean="0">
                <a:solidFill>
                  <a:schemeClr val="tx1"/>
                </a:solidFill>
                <a:latin typeface="Brush Script MT" panose="03060802040406070304" pitchFamily="66" charset="0"/>
              </a:rPr>
              <a:t>42</a:t>
            </a:fld>
            <a:endParaRPr lang="en-US" b="1" i="1" dirty="0">
              <a:solidFill>
                <a:schemeClr val="tx1"/>
              </a:solidFill>
              <a:latin typeface="Brush Script MT" panose="03060802040406070304" pitchFamily="66" charset="0"/>
            </a:endParaRPr>
          </a:p>
        </p:txBody>
      </p:sp>
    </p:spTree>
    <p:extLst>
      <p:ext uri="{BB962C8B-B14F-4D97-AF65-F5344CB8AC3E}">
        <p14:creationId xmlns:p14="http://schemas.microsoft.com/office/powerpoint/2010/main" val="2600210286"/>
      </p:ext>
    </p:extLst>
  </p:cSld>
  <p:clrMapOvr>
    <a:masterClrMapping/>
  </p:clrMapOvr>
  <p:transition spd="slow">
    <p:push dir="u"/>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838200"/>
            <a:ext cx="8305800" cy="4983163"/>
          </a:xfrm>
        </p:spPr>
        <p:txBody>
          <a:bodyPr>
            <a:normAutofit/>
          </a:bodyPr>
          <a:lstStyle/>
          <a:p>
            <a:pPr marL="137160" indent="0">
              <a:buNone/>
            </a:pPr>
            <a:r>
              <a:rPr lang="en-US" sz="3600" b="1" u="sng" dirty="0">
                <a:effectLst>
                  <a:outerShdw blurRad="38100" dist="38100" dir="2700000" algn="tl">
                    <a:srgbClr val="000000">
                      <a:alpha val="43137"/>
                    </a:srgbClr>
                  </a:outerShdw>
                </a:effectLst>
                <a:latin typeface="Candara" pitchFamily="34" charset="0"/>
              </a:rPr>
              <a:t>3 possible scenarios :-</a:t>
            </a:r>
          </a:p>
          <a:p>
            <a:pPr marL="137160" indent="0">
              <a:buNone/>
            </a:pPr>
            <a:endParaRPr lang="en-US" dirty="0">
              <a:latin typeface="Candara" pitchFamily="34" charset="0"/>
            </a:endParaRPr>
          </a:p>
          <a:p>
            <a:pPr algn="just">
              <a:buNone/>
            </a:pPr>
            <a:r>
              <a:rPr lang="en-US" dirty="0">
                <a:latin typeface="Candara" pitchFamily="34" charset="0"/>
              </a:rPr>
              <a:t>	(1) 	Contractor owns the Float – Contractor may use it to absorb delays occasion by events which he may not be entitled to EOT.</a:t>
            </a:r>
          </a:p>
          <a:p>
            <a:pPr algn="just">
              <a:buNone/>
            </a:pPr>
            <a:endParaRPr lang="en-US" dirty="0">
              <a:latin typeface="Candara" pitchFamily="34" charset="0"/>
            </a:endParaRPr>
          </a:p>
          <a:p>
            <a:pPr algn="just">
              <a:buNone/>
            </a:pPr>
            <a:r>
              <a:rPr lang="en-US" dirty="0">
                <a:latin typeface="Candara" pitchFamily="34" charset="0"/>
              </a:rPr>
              <a:t>	(2)	Employer owns the Float – S.O. may use it to reduce EOT that the contractor would otherwise be entitled to.</a:t>
            </a:r>
          </a:p>
          <a:p>
            <a:pPr algn="just">
              <a:buNone/>
            </a:pPr>
            <a:endParaRPr lang="en-US" dirty="0">
              <a:latin typeface="Candara" pitchFamily="34" charset="0"/>
            </a:endParaRPr>
          </a:p>
          <a:p>
            <a:pPr algn="just"/>
            <a:endParaRPr lang="en-US" sz="1800" dirty="0">
              <a:latin typeface="Candara" pitchFamily="34" charset="0"/>
            </a:endParaRPr>
          </a:p>
          <a:p>
            <a:pPr algn="just"/>
            <a:endParaRPr lang="en-US" sz="7400" dirty="0">
              <a:latin typeface="Candara" pitchFamily="34" charset="0"/>
            </a:endParaRPr>
          </a:p>
          <a:p>
            <a:pPr lvl="1" algn="just"/>
            <a:endParaRPr lang="en-US" sz="2800" dirty="0">
              <a:latin typeface="Candara" pitchFamily="34" charset="0"/>
            </a:endParaRPr>
          </a:p>
        </p:txBody>
      </p:sp>
      <p:sp>
        <p:nvSpPr>
          <p:cNvPr id="7" name="Footer Placeholder 6"/>
          <p:cNvSpPr>
            <a:spLocks noGrp="1"/>
          </p:cNvSpPr>
          <p:nvPr>
            <p:ph type="ftr" sz="quarter" idx="11"/>
          </p:nvPr>
        </p:nvSpPr>
        <p:spPr>
          <a:xfrm>
            <a:off x="6248400" y="0"/>
            <a:ext cx="2895600" cy="476250"/>
          </a:xfrm>
        </p:spPr>
        <p:txBody>
          <a:bodyPr/>
          <a:lstStyle/>
          <a:p>
            <a:r>
              <a:rPr lang="en-US" sz="2800" dirty="0" err="1">
                <a:latin typeface="Brush Script MT" panose="03060802040406070304" pitchFamily="66" charset="0"/>
              </a:rPr>
              <a:t>Presgrave</a:t>
            </a:r>
            <a:r>
              <a:rPr lang="en-US" sz="2800" dirty="0">
                <a:latin typeface="Brush Script MT" panose="03060802040406070304" pitchFamily="66" charset="0"/>
              </a:rPr>
              <a:t> &amp; Matthews </a:t>
            </a:r>
          </a:p>
        </p:txBody>
      </p:sp>
      <p:sp>
        <p:nvSpPr>
          <p:cNvPr id="4" name="Slide Number Placeholder 3"/>
          <p:cNvSpPr>
            <a:spLocks noGrp="1"/>
          </p:cNvSpPr>
          <p:nvPr>
            <p:ph type="sldNum" sz="quarter" idx="12"/>
          </p:nvPr>
        </p:nvSpPr>
        <p:spPr>
          <a:xfrm>
            <a:off x="8613648" y="6305550"/>
            <a:ext cx="457200" cy="409149"/>
          </a:xfrm>
        </p:spPr>
        <p:txBody>
          <a:bodyPr/>
          <a:lstStyle/>
          <a:p>
            <a:fld id="{9B0C138C-05A2-4992-9413-9F6F027FD153}" type="slidenum">
              <a:rPr lang="en-US" sz="1400" b="1" i="1" smtClean="0">
                <a:solidFill>
                  <a:schemeClr val="tx1"/>
                </a:solidFill>
                <a:latin typeface="Brush Script MT" panose="03060802040406070304" pitchFamily="66" charset="0"/>
              </a:rPr>
              <a:t>43</a:t>
            </a:fld>
            <a:endParaRPr lang="en-US" b="1" i="1" dirty="0">
              <a:solidFill>
                <a:schemeClr val="tx1"/>
              </a:solidFill>
              <a:latin typeface="Brush Script MT" panose="03060802040406070304" pitchFamily="66" charset="0"/>
            </a:endParaRPr>
          </a:p>
        </p:txBody>
      </p:sp>
    </p:spTree>
    <p:extLst>
      <p:ext uri="{BB962C8B-B14F-4D97-AF65-F5344CB8AC3E}">
        <p14:creationId xmlns:p14="http://schemas.microsoft.com/office/powerpoint/2010/main" val="3398343519"/>
      </p:ext>
    </p:extLst>
  </p:cSld>
  <p:clrMapOvr>
    <a:masterClrMapping/>
  </p:clrMapOvr>
  <p:transition spd="slow">
    <p:push dir="u"/>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838201"/>
            <a:ext cx="8534400" cy="4190999"/>
          </a:xfrm>
        </p:spPr>
        <p:txBody>
          <a:bodyPr>
            <a:normAutofit/>
          </a:bodyPr>
          <a:lstStyle/>
          <a:p>
            <a:pPr algn="just">
              <a:buNone/>
            </a:pPr>
            <a:r>
              <a:rPr lang="en-US" dirty="0">
                <a:latin typeface="Candara" pitchFamily="34" charset="0"/>
              </a:rPr>
              <a:t>(3)	The Project owns the Float – “First Come First 	Served” rule.</a:t>
            </a:r>
          </a:p>
          <a:p>
            <a:pPr algn="just">
              <a:buNone/>
            </a:pPr>
            <a:endParaRPr lang="en-US" dirty="0">
              <a:latin typeface="Candara" pitchFamily="34" charset="0"/>
            </a:endParaRPr>
          </a:p>
          <a:p>
            <a:pPr marL="0" indent="0" algn="just">
              <a:buNone/>
            </a:pPr>
            <a:r>
              <a:rPr lang="en-US" dirty="0">
                <a:latin typeface="Candara" pitchFamily="34" charset="0"/>
              </a:rPr>
              <a:t>	- If there are 2 event of delays, one is an event of 	delay by Employer and the other is an event of 	delay by the Contractor, the entitlement to the 	Float depends on which of the 2 events of delay 	occurs first. </a:t>
            </a:r>
          </a:p>
          <a:p>
            <a:pPr algn="just">
              <a:buNone/>
            </a:pPr>
            <a:endParaRPr lang="en-US" dirty="0">
              <a:latin typeface="Candara" pitchFamily="34" charset="0"/>
            </a:endParaRPr>
          </a:p>
          <a:p>
            <a:pPr algn="just"/>
            <a:endParaRPr lang="en-US" sz="1800" dirty="0">
              <a:latin typeface="Candara" pitchFamily="34" charset="0"/>
            </a:endParaRPr>
          </a:p>
          <a:p>
            <a:pPr algn="just"/>
            <a:endParaRPr lang="en-US" sz="7400" dirty="0">
              <a:latin typeface="Candara" pitchFamily="34" charset="0"/>
            </a:endParaRPr>
          </a:p>
          <a:p>
            <a:pPr lvl="1" algn="just"/>
            <a:endParaRPr lang="en-US" sz="2800" dirty="0">
              <a:latin typeface="Candara" pitchFamily="34" charset="0"/>
            </a:endParaRPr>
          </a:p>
        </p:txBody>
      </p:sp>
      <p:sp>
        <p:nvSpPr>
          <p:cNvPr id="7" name="Footer Placeholder 6"/>
          <p:cNvSpPr>
            <a:spLocks noGrp="1"/>
          </p:cNvSpPr>
          <p:nvPr>
            <p:ph type="ftr" sz="quarter" idx="11"/>
          </p:nvPr>
        </p:nvSpPr>
        <p:spPr>
          <a:xfrm>
            <a:off x="6248400" y="0"/>
            <a:ext cx="2895600" cy="476250"/>
          </a:xfrm>
        </p:spPr>
        <p:txBody>
          <a:bodyPr/>
          <a:lstStyle/>
          <a:p>
            <a:r>
              <a:rPr lang="en-US" sz="2800" dirty="0" err="1">
                <a:latin typeface="Brush Script MT" panose="03060802040406070304" pitchFamily="66" charset="0"/>
              </a:rPr>
              <a:t>Presgrave</a:t>
            </a:r>
            <a:r>
              <a:rPr lang="en-US" sz="2800" dirty="0">
                <a:latin typeface="Brush Script MT" panose="03060802040406070304" pitchFamily="66" charset="0"/>
              </a:rPr>
              <a:t> &amp; Matthews </a:t>
            </a:r>
          </a:p>
        </p:txBody>
      </p:sp>
      <p:sp>
        <p:nvSpPr>
          <p:cNvPr id="4" name="Slide Number Placeholder 3"/>
          <p:cNvSpPr>
            <a:spLocks noGrp="1"/>
          </p:cNvSpPr>
          <p:nvPr>
            <p:ph type="sldNum" sz="quarter" idx="12"/>
          </p:nvPr>
        </p:nvSpPr>
        <p:spPr>
          <a:xfrm>
            <a:off x="8613648" y="6305550"/>
            <a:ext cx="457200" cy="409149"/>
          </a:xfrm>
        </p:spPr>
        <p:txBody>
          <a:bodyPr/>
          <a:lstStyle/>
          <a:p>
            <a:fld id="{9B0C138C-05A2-4992-9413-9F6F027FD153}" type="slidenum">
              <a:rPr lang="en-US" sz="1400" b="1" i="1" smtClean="0">
                <a:solidFill>
                  <a:schemeClr val="tx1"/>
                </a:solidFill>
                <a:latin typeface="Brush Script MT" panose="03060802040406070304" pitchFamily="66" charset="0"/>
              </a:rPr>
              <a:t>44</a:t>
            </a:fld>
            <a:endParaRPr lang="en-US" b="1" i="1" dirty="0">
              <a:solidFill>
                <a:schemeClr val="tx1"/>
              </a:solidFill>
              <a:latin typeface="Brush Script MT" panose="03060802040406070304" pitchFamily="66" charset="0"/>
            </a:endParaRPr>
          </a:p>
        </p:txBody>
      </p:sp>
    </p:spTree>
    <p:extLst>
      <p:ext uri="{BB962C8B-B14F-4D97-AF65-F5344CB8AC3E}">
        <p14:creationId xmlns:p14="http://schemas.microsoft.com/office/powerpoint/2010/main" val="3737914993"/>
      </p:ext>
    </p:extLst>
  </p:cSld>
  <p:clrMapOvr>
    <a:masterClrMapping/>
  </p:clrMapOvr>
  <p:transition spd="slow">
    <p:push dir="u"/>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85801"/>
            <a:ext cx="8534400" cy="4876800"/>
          </a:xfrm>
        </p:spPr>
        <p:txBody>
          <a:bodyPr>
            <a:normAutofit lnSpcReduction="10000"/>
          </a:bodyPr>
          <a:lstStyle/>
          <a:p>
            <a:pPr marL="0" indent="0" algn="just">
              <a:buNone/>
            </a:pPr>
            <a:r>
              <a:rPr lang="en-US" sz="3600" b="1" dirty="0">
                <a:latin typeface="Candara" pitchFamily="34" charset="0"/>
              </a:rPr>
              <a:t>Cont.</a:t>
            </a:r>
          </a:p>
          <a:p>
            <a:pPr marL="0" indent="0" algn="just">
              <a:buNone/>
            </a:pPr>
            <a:endParaRPr lang="en-US" dirty="0">
              <a:latin typeface="Candara" pitchFamily="34" charset="0"/>
            </a:endParaRPr>
          </a:p>
          <a:p>
            <a:pPr marL="0" indent="0" algn="just">
              <a:buNone/>
            </a:pPr>
            <a:r>
              <a:rPr lang="en-US" dirty="0">
                <a:latin typeface="Candara" pitchFamily="34" charset="0"/>
              </a:rPr>
              <a:t>- 	If the event of delay by the Employer occurs 	first in time thereby using up the Float and there is 	not enough Float to cater for Contractor’s 	subsequent event of delay, Contractor will be liable 	for LAD.</a:t>
            </a:r>
          </a:p>
          <a:p>
            <a:pPr marL="0" indent="0" algn="just">
              <a:buNone/>
            </a:pPr>
            <a:endParaRPr lang="en-US" dirty="0">
              <a:latin typeface="Candara" pitchFamily="34" charset="0"/>
            </a:endParaRPr>
          </a:p>
          <a:p>
            <a:pPr marL="0" indent="0" algn="just">
              <a:buNone/>
            </a:pPr>
            <a:r>
              <a:rPr lang="en-US" dirty="0">
                <a:latin typeface="Candara" pitchFamily="34" charset="0"/>
              </a:rPr>
              <a:t>-	Conversely, in the event of delay by the 	Contractor occurs first in time, the Contractor 	would then be entitled to EOT.</a:t>
            </a:r>
          </a:p>
          <a:p>
            <a:pPr algn="just">
              <a:buNone/>
            </a:pPr>
            <a:endParaRPr lang="en-US" dirty="0">
              <a:latin typeface="Candara" pitchFamily="34" charset="0"/>
            </a:endParaRPr>
          </a:p>
          <a:p>
            <a:pPr algn="just"/>
            <a:endParaRPr lang="en-US" sz="1800" dirty="0">
              <a:latin typeface="Candara" pitchFamily="34" charset="0"/>
            </a:endParaRPr>
          </a:p>
          <a:p>
            <a:pPr algn="just"/>
            <a:endParaRPr lang="en-US" sz="7400" dirty="0">
              <a:latin typeface="Candara" pitchFamily="34" charset="0"/>
            </a:endParaRPr>
          </a:p>
          <a:p>
            <a:pPr lvl="1" algn="just"/>
            <a:endParaRPr lang="en-US" sz="2800" dirty="0">
              <a:latin typeface="Candara" pitchFamily="34" charset="0"/>
            </a:endParaRPr>
          </a:p>
        </p:txBody>
      </p:sp>
      <p:sp>
        <p:nvSpPr>
          <p:cNvPr id="7" name="Footer Placeholder 6"/>
          <p:cNvSpPr>
            <a:spLocks noGrp="1"/>
          </p:cNvSpPr>
          <p:nvPr>
            <p:ph type="ftr" sz="quarter" idx="11"/>
          </p:nvPr>
        </p:nvSpPr>
        <p:spPr>
          <a:xfrm>
            <a:off x="6248400" y="0"/>
            <a:ext cx="2895600" cy="476250"/>
          </a:xfrm>
        </p:spPr>
        <p:txBody>
          <a:bodyPr/>
          <a:lstStyle/>
          <a:p>
            <a:r>
              <a:rPr lang="en-US" sz="2800" dirty="0" err="1">
                <a:latin typeface="Brush Script MT" panose="03060802040406070304" pitchFamily="66" charset="0"/>
              </a:rPr>
              <a:t>Presgrave</a:t>
            </a:r>
            <a:r>
              <a:rPr lang="en-US" sz="2800" dirty="0">
                <a:latin typeface="Brush Script MT" panose="03060802040406070304" pitchFamily="66" charset="0"/>
              </a:rPr>
              <a:t> &amp; Matthews </a:t>
            </a:r>
          </a:p>
        </p:txBody>
      </p:sp>
      <p:sp>
        <p:nvSpPr>
          <p:cNvPr id="4" name="Slide Number Placeholder 3"/>
          <p:cNvSpPr>
            <a:spLocks noGrp="1"/>
          </p:cNvSpPr>
          <p:nvPr>
            <p:ph type="sldNum" sz="quarter" idx="12"/>
          </p:nvPr>
        </p:nvSpPr>
        <p:spPr>
          <a:xfrm>
            <a:off x="8613648" y="6305550"/>
            <a:ext cx="457200" cy="409149"/>
          </a:xfrm>
        </p:spPr>
        <p:txBody>
          <a:bodyPr/>
          <a:lstStyle/>
          <a:p>
            <a:fld id="{9B0C138C-05A2-4992-9413-9F6F027FD153}" type="slidenum">
              <a:rPr lang="en-US" sz="1400" b="1" i="1" smtClean="0">
                <a:solidFill>
                  <a:schemeClr val="tx1"/>
                </a:solidFill>
                <a:latin typeface="Brush Script MT" panose="03060802040406070304" pitchFamily="66" charset="0"/>
              </a:rPr>
              <a:t>45</a:t>
            </a:fld>
            <a:endParaRPr lang="en-US" b="1" i="1" dirty="0">
              <a:solidFill>
                <a:schemeClr val="tx1"/>
              </a:solidFill>
              <a:latin typeface="Brush Script MT" panose="03060802040406070304" pitchFamily="66" charset="0"/>
            </a:endParaRPr>
          </a:p>
        </p:txBody>
      </p:sp>
    </p:spTree>
    <p:extLst>
      <p:ext uri="{BB962C8B-B14F-4D97-AF65-F5344CB8AC3E}">
        <p14:creationId xmlns:p14="http://schemas.microsoft.com/office/powerpoint/2010/main" val="787785698"/>
      </p:ext>
    </p:extLst>
  </p:cSld>
  <p:clrMapOvr>
    <a:masterClrMapping/>
  </p:clrMapOvr>
  <p:transition spd="slow">
    <p:push dir="u"/>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85800"/>
            <a:ext cx="8534400" cy="4876800"/>
          </a:xfrm>
        </p:spPr>
        <p:txBody>
          <a:bodyPr>
            <a:normAutofit/>
          </a:bodyPr>
          <a:lstStyle/>
          <a:p>
            <a:pPr marL="0" indent="0" algn="just">
              <a:buNone/>
            </a:pPr>
            <a:r>
              <a:rPr lang="en-US" sz="3600" b="1" u="sng" dirty="0">
                <a:latin typeface="Candara" pitchFamily="34" charset="0"/>
              </a:rPr>
              <a:t>The school of thought that Float belongs to Project</a:t>
            </a:r>
          </a:p>
          <a:p>
            <a:pPr marL="0" indent="0" algn="just">
              <a:buNone/>
            </a:pPr>
            <a:endParaRPr lang="en-US" dirty="0">
              <a:latin typeface="Candara" pitchFamily="34" charset="0"/>
            </a:endParaRPr>
          </a:p>
          <a:p>
            <a:pPr marL="457200" indent="-457200" algn="just"/>
            <a:r>
              <a:rPr lang="en-US" dirty="0">
                <a:latin typeface="Candara" pitchFamily="34" charset="0"/>
              </a:rPr>
              <a:t>SCL Protocol</a:t>
            </a:r>
          </a:p>
          <a:p>
            <a:pPr marL="0" indent="0" algn="just">
              <a:buNone/>
            </a:pPr>
            <a:endParaRPr lang="en-US" dirty="0">
              <a:latin typeface="Candara" pitchFamily="34" charset="0"/>
            </a:endParaRPr>
          </a:p>
          <a:p>
            <a:pPr marL="457200" indent="-457200" algn="just"/>
            <a:r>
              <a:rPr lang="en-US" dirty="0" err="1">
                <a:latin typeface="Candara" pitchFamily="34" charset="0"/>
              </a:rPr>
              <a:t>Ascon</a:t>
            </a:r>
            <a:r>
              <a:rPr lang="en-US" dirty="0">
                <a:latin typeface="Candara" pitchFamily="34" charset="0"/>
              </a:rPr>
              <a:t> Contracting v Alfred </a:t>
            </a:r>
            <a:r>
              <a:rPr lang="en-US" dirty="0" err="1">
                <a:latin typeface="Candara" pitchFamily="34" charset="0"/>
              </a:rPr>
              <a:t>McAlpine</a:t>
            </a:r>
            <a:r>
              <a:rPr lang="en-US" dirty="0">
                <a:latin typeface="Candara" pitchFamily="34" charset="0"/>
              </a:rPr>
              <a:t> (UK) [1999] ALL ER (D) 1147</a:t>
            </a:r>
          </a:p>
          <a:p>
            <a:pPr marL="0" indent="0" algn="just">
              <a:buNone/>
            </a:pPr>
            <a:endParaRPr lang="en-US" dirty="0">
              <a:latin typeface="Candara" pitchFamily="34" charset="0"/>
            </a:endParaRPr>
          </a:p>
          <a:p>
            <a:pPr marL="457200" indent="-457200" algn="just"/>
            <a:r>
              <a:rPr lang="en-US" dirty="0">
                <a:latin typeface="Candara" pitchFamily="34" charset="0"/>
              </a:rPr>
              <a:t>Weaver-Bailey </a:t>
            </a:r>
            <a:r>
              <a:rPr lang="en-US" dirty="0" err="1">
                <a:latin typeface="Candara" pitchFamily="34" charset="0"/>
              </a:rPr>
              <a:t>Constractors</a:t>
            </a:r>
            <a:r>
              <a:rPr lang="en-US" dirty="0">
                <a:latin typeface="Candara" pitchFamily="34" charset="0"/>
              </a:rPr>
              <a:t> v United States 19 Cl. Ct. 474 (1990)</a:t>
            </a:r>
          </a:p>
          <a:p>
            <a:pPr marL="457200" indent="-457200" algn="just">
              <a:buFontTx/>
              <a:buChar char="-"/>
            </a:pPr>
            <a:endParaRPr lang="en-US" dirty="0">
              <a:latin typeface="Candara" pitchFamily="34" charset="0"/>
            </a:endParaRPr>
          </a:p>
          <a:p>
            <a:pPr algn="just"/>
            <a:endParaRPr lang="en-US" sz="1800" dirty="0">
              <a:latin typeface="Candara" pitchFamily="34" charset="0"/>
            </a:endParaRPr>
          </a:p>
          <a:p>
            <a:pPr algn="just"/>
            <a:endParaRPr lang="en-US" sz="7400" dirty="0">
              <a:latin typeface="Candara" pitchFamily="34" charset="0"/>
            </a:endParaRPr>
          </a:p>
          <a:p>
            <a:pPr lvl="1" algn="just"/>
            <a:endParaRPr lang="en-US" sz="2800" dirty="0">
              <a:latin typeface="Candara" pitchFamily="34" charset="0"/>
            </a:endParaRPr>
          </a:p>
        </p:txBody>
      </p:sp>
      <p:sp>
        <p:nvSpPr>
          <p:cNvPr id="7" name="Footer Placeholder 6"/>
          <p:cNvSpPr>
            <a:spLocks noGrp="1"/>
          </p:cNvSpPr>
          <p:nvPr>
            <p:ph type="ftr" sz="quarter" idx="11"/>
          </p:nvPr>
        </p:nvSpPr>
        <p:spPr>
          <a:xfrm>
            <a:off x="6248400" y="0"/>
            <a:ext cx="2895600" cy="476250"/>
          </a:xfrm>
        </p:spPr>
        <p:txBody>
          <a:bodyPr/>
          <a:lstStyle/>
          <a:p>
            <a:r>
              <a:rPr lang="en-US" sz="2800" dirty="0" err="1">
                <a:latin typeface="Brush Script MT" panose="03060802040406070304" pitchFamily="66" charset="0"/>
              </a:rPr>
              <a:t>Presgrave</a:t>
            </a:r>
            <a:r>
              <a:rPr lang="en-US" sz="2800" dirty="0">
                <a:latin typeface="Brush Script MT" panose="03060802040406070304" pitchFamily="66" charset="0"/>
              </a:rPr>
              <a:t> &amp; Matthews </a:t>
            </a:r>
          </a:p>
        </p:txBody>
      </p:sp>
      <p:sp>
        <p:nvSpPr>
          <p:cNvPr id="4" name="Slide Number Placeholder 3"/>
          <p:cNvSpPr>
            <a:spLocks noGrp="1"/>
          </p:cNvSpPr>
          <p:nvPr>
            <p:ph type="sldNum" sz="quarter" idx="12"/>
          </p:nvPr>
        </p:nvSpPr>
        <p:spPr>
          <a:xfrm>
            <a:off x="8613648" y="6305550"/>
            <a:ext cx="457200" cy="409149"/>
          </a:xfrm>
        </p:spPr>
        <p:txBody>
          <a:bodyPr/>
          <a:lstStyle/>
          <a:p>
            <a:fld id="{9B0C138C-05A2-4992-9413-9F6F027FD153}" type="slidenum">
              <a:rPr lang="en-US" sz="1400" b="1" i="1" smtClean="0">
                <a:solidFill>
                  <a:schemeClr val="tx1"/>
                </a:solidFill>
                <a:latin typeface="Brush Script MT" panose="03060802040406070304" pitchFamily="66" charset="0"/>
              </a:rPr>
              <a:t>46</a:t>
            </a:fld>
            <a:endParaRPr lang="en-US" b="1" i="1" dirty="0">
              <a:solidFill>
                <a:schemeClr val="tx1"/>
              </a:solidFill>
              <a:latin typeface="Brush Script MT" panose="03060802040406070304" pitchFamily="66" charset="0"/>
            </a:endParaRPr>
          </a:p>
        </p:txBody>
      </p:sp>
    </p:spTree>
    <p:extLst>
      <p:ext uri="{BB962C8B-B14F-4D97-AF65-F5344CB8AC3E}">
        <p14:creationId xmlns:p14="http://schemas.microsoft.com/office/powerpoint/2010/main" val="515864386"/>
      </p:ext>
    </p:extLst>
  </p:cSld>
  <p:clrMapOvr>
    <a:masterClrMapping/>
  </p:clrMapOvr>
  <p:transition spd="slow">
    <p:push dir="u"/>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85800"/>
            <a:ext cx="8534400" cy="5257800"/>
          </a:xfrm>
        </p:spPr>
        <p:txBody>
          <a:bodyPr>
            <a:normAutofit lnSpcReduction="10000"/>
          </a:bodyPr>
          <a:lstStyle/>
          <a:p>
            <a:pPr marL="137160" indent="0" algn="just">
              <a:buNone/>
            </a:pPr>
            <a:r>
              <a:rPr lang="en-US" sz="3200" u="sng" dirty="0">
                <a:latin typeface="Britannic Bold" pitchFamily="34" charset="0"/>
              </a:rPr>
              <a:t>Variation to the rule on Float belongs to Project?</a:t>
            </a:r>
          </a:p>
          <a:p>
            <a:pPr marL="137160" indent="0">
              <a:buNone/>
            </a:pPr>
            <a:endParaRPr lang="en-US" sz="1400" b="1" i="1" u="sng" dirty="0"/>
          </a:p>
          <a:p>
            <a:pPr marL="594360" indent="-457200" algn="just"/>
            <a:r>
              <a:rPr lang="en-US" i="1" dirty="0"/>
              <a:t>The Royal </a:t>
            </a:r>
            <a:r>
              <a:rPr lang="en-US" i="1" dirty="0" err="1"/>
              <a:t>Brompton</a:t>
            </a:r>
            <a:r>
              <a:rPr lang="en-US" i="1" dirty="0"/>
              <a:t> Alexander Hospital v Frederick Alexander </a:t>
            </a:r>
            <a:r>
              <a:rPr lang="en-US" i="1" dirty="0" err="1"/>
              <a:t>Hammonl</a:t>
            </a:r>
            <a:r>
              <a:rPr lang="en-US" i="1" dirty="0"/>
              <a:t> and others [2000]:- </a:t>
            </a:r>
          </a:p>
          <a:p>
            <a:pPr marL="594360" indent="-457200" algn="just"/>
            <a:endParaRPr lang="en-US" sz="1200" i="1" dirty="0"/>
          </a:p>
          <a:p>
            <a:pPr marL="0" indent="0" algn="just">
              <a:buNone/>
            </a:pPr>
            <a:r>
              <a:rPr lang="en-US" dirty="0"/>
              <a:t>	Employers get the benefit of Float if 	Contractors does not need it. But if 	Contractor incurs any other later delaying 	events and he is liable to LAD, the 	ownership of float goes back to the 	Contractor. </a:t>
            </a:r>
          </a:p>
          <a:p>
            <a:pPr marL="457200" indent="-457200" algn="just">
              <a:buFontTx/>
              <a:buChar char="-"/>
            </a:pPr>
            <a:endParaRPr lang="en-US" dirty="0">
              <a:latin typeface="Candara" pitchFamily="34" charset="0"/>
            </a:endParaRPr>
          </a:p>
          <a:p>
            <a:pPr algn="just"/>
            <a:endParaRPr lang="en-US" sz="1800" dirty="0">
              <a:latin typeface="Candara" pitchFamily="34" charset="0"/>
            </a:endParaRPr>
          </a:p>
          <a:p>
            <a:pPr algn="just"/>
            <a:endParaRPr lang="en-US" sz="7400" dirty="0">
              <a:latin typeface="Candara" pitchFamily="34" charset="0"/>
            </a:endParaRPr>
          </a:p>
          <a:p>
            <a:pPr lvl="1" algn="just"/>
            <a:endParaRPr lang="en-US" sz="2800" dirty="0">
              <a:latin typeface="Candara" pitchFamily="34" charset="0"/>
            </a:endParaRPr>
          </a:p>
        </p:txBody>
      </p:sp>
      <p:sp>
        <p:nvSpPr>
          <p:cNvPr id="7" name="Footer Placeholder 6"/>
          <p:cNvSpPr>
            <a:spLocks noGrp="1"/>
          </p:cNvSpPr>
          <p:nvPr>
            <p:ph type="ftr" sz="quarter" idx="11"/>
          </p:nvPr>
        </p:nvSpPr>
        <p:spPr>
          <a:xfrm>
            <a:off x="6248400" y="0"/>
            <a:ext cx="2895600" cy="476250"/>
          </a:xfrm>
        </p:spPr>
        <p:txBody>
          <a:bodyPr/>
          <a:lstStyle/>
          <a:p>
            <a:r>
              <a:rPr lang="en-US" sz="2800" dirty="0" err="1">
                <a:latin typeface="Brush Script MT" panose="03060802040406070304" pitchFamily="66" charset="0"/>
              </a:rPr>
              <a:t>Presgrave</a:t>
            </a:r>
            <a:r>
              <a:rPr lang="en-US" sz="2800" dirty="0">
                <a:latin typeface="Brush Script MT" panose="03060802040406070304" pitchFamily="66" charset="0"/>
              </a:rPr>
              <a:t> &amp; Matthews </a:t>
            </a:r>
          </a:p>
        </p:txBody>
      </p:sp>
      <p:sp>
        <p:nvSpPr>
          <p:cNvPr id="4" name="Slide Number Placeholder 3"/>
          <p:cNvSpPr>
            <a:spLocks noGrp="1"/>
          </p:cNvSpPr>
          <p:nvPr>
            <p:ph type="sldNum" sz="quarter" idx="12"/>
          </p:nvPr>
        </p:nvSpPr>
        <p:spPr>
          <a:xfrm>
            <a:off x="8613648" y="6305550"/>
            <a:ext cx="457200" cy="409149"/>
          </a:xfrm>
        </p:spPr>
        <p:txBody>
          <a:bodyPr/>
          <a:lstStyle/>
          <a:p>
            <a:fld id="{9B0C138C-05A2-4992-9413-9F6F027FD153}" type="slidenum">
              <a:rPr lang="en-US" sz="1400" b="1" i="1" smtClean="0">
                <a:solidFill>
                  <a:schemeClr val="tx1"/>
                </a:solidFill>
                <a:latin typeface="Brush Script MT" panose="03060802040406070304" pitchFamily="66" charset="0"/>
              </a:rPr>
              <a:t>47</a:t>
            </a:fld>
            <a:endParaRPr lang="en-US" b="1" i="1" dirty="0">
              <a:solidFill>
                <a:schemeClr val="tx1"/>
              </a:solidFill>
              <a:latin typeface="Brush Script MT" panose="03060802040406070304" pitchFamily="66" charset="0"/>
            </a:endParaRPr>
          </a:p>
        </p:txBody>
      </p:sp>
    </p:spTree>
    <p:extLst>
      <p:ext uri="{BB962C8B-B14F-4D97-AF65-F5344CB8AC3E}">
        <p14:creationId xmlns:p14="http://schemas.microsoft.com/office/powerpoint/2010/main" val="663395239"/>
      </p:ext>
    </p:extLst>
  </p:cSld>
  <p:clrMapOvr>
    <a:masterClrMapping/>
  </p:clrMapOvr>
  <p:transition spd="slow">
    <p:push dir="u"/>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85800"/>
            <a:ext cx="8534400" cy="4953000"/>
          </a:xfrm>
        </p:spPr>
        <p:txBody>
          <a:bodyPr>
            <a:normAutofit/>
          </a:bodyPr>
          <a:lstStyle/>
          <a:p>
            <a:pPr marL="137160" indent="0" algn="just">
              <a:buNone/>
            </a:pPr>
            <a:r>
              <a:rPr lang="en-US" sz="3200" b="1" u="sng" dirty="0">
                <a:latin typeface="Baskerville Old Face" pitchFamily="18" charset="0"/>
              </a:rPr>
              <a:t>Is the Contractor entitled to EOT arising from an Employer’s delay event if the Contractor is also responsible for delay?  </a:t>
            </a:r>
          </a:p>
          <a:p>
            <a:pPr marL="137160" indent="0" algn="just">
              <a:buNone/>
            </a:pPr>
            <a:endParaRPr lang="en-US" sz="1400" b="1" i="1" u="sng" dirty="0"/>
          </a:p>
          <a:p>
            <a:pPr marL="137160" indent="0" algn="just">
              <a:buNone/>
            </a:pPr>
            <a:endParaRPr lang="en-US" sz="1400" b="1" i="1" u="sng" dirty="0"/>
          </a:p>
          <a:p>
            <a:pPr marL="457200" indent="-457200" algn="just"/>
            <a:r>
              <a:rPr lang="en-US" dirty="0">
                <a:latin typeface="Candara" pitchFamily="34" charset="0"/>
              </a:rPr>
              <a:t>If a relevant event involves overlapping Works which can be carried out simultaneously or concurrently with other Works and has no delay effect on the date of completion, the Contractor is NOT entitled to EOT. </a:t>
            </a:r>
          </a:p>
          <a:p>
            <a:pPr algn="just"/>
            <a:endParaRPr lang="en-US" sz="1800" dirty="0">
              <a:latin typeface="Candara" pitchFamily="34" charset="0"/>
            </a:endParaRPr>
          </a:p>
          <a:p>
            <a:pPr algn="just"/>
            <a:endParaRPr lang="en-US" sz="7400" dirty="0">
              <a:latin typeface="Candara" pitchFamily="34" charset="0"/>
            </a:endParaRPr>
          </a:p>
          <a:p>
            <a:pPr lvl="1" algn="just"/>
            <a:endParaRPr lang="en-US" sz="2800" dirty="0">
              <a:latin typeface="Candara" pitchFamily="34" charset="0"/>
            </a:endParaRPr>
          </a:p>
        </p:txBody>
      </p:sp>
      <p:sp>
        <p:nvSpPr>
          <p:cNvPr id="7" name="Footer Placeholder 6"/>
          <p:cNvSpPr>
            <a:spLocks noGrp="1"/>
          </p:cNvSpPr>
          <p:nvPr>
            <p:ph type="ftr" sz="quarter" idx="11"/>
          </p:nvPr>
        </p:nvSpPr>
        <p:spPr>
          <a:xfrm>
            <a:off x="6248400" y="0"/>
            <a:ext cx="2895600" cy="476250"/>
          </a:xfrm>
        </p:spPr>
        <p:txBody>
          <a:bodyPr/>
          <a:lstStyle/>
          <a:p>
            <a:r>
              <a:rPr lang="en-US" sz="2800" dirty="0" err="1">
                <a:latin typeface="Brush Script MT" panose="03060802040406070304" pitchFamily="66" charset="0"/>
              </a:rPr>
              <a:t>Presgrave</a:t>
            </a:r>
            <a:r>
              <a:rPr lang="en-US" sz="2800" dirty="0">
                <a:latin typeface="Brush Script MT" panose="03060802040406070304" pitchFamily="66" charset="0"/>
              </a:rPr>
              <a:t> &amp; Matthews </a:t>
            </a:r>
          </a:p>
        </p:txBody>
      </p:sp>
      <p:sp>
        <p:nvSpPr>
          <p:cNvPr id="4" name="Slide Number Placeholder 3"/>
          <p:cNvSpPr>
            <a:spLocks noGrp="1"/>
          </p:cNvSpPr>
          <p:nvPr>
            <p:ph type="sldNum" sz="quarter" idx="12"/>
          </p:nvPr>
        </p:nvSpPr>
        <p:spPr>
          <a:xfrm>
            <a:off x="8613648" y="6305550"/>
            <a:ext cx="457200" cy="409149"/>
          </a:xfrm>
        </p:spPr>
        <p:txBody>
          <a:bodyPr/>
          <a:lstStyle/>
          <a:p>
            <a:fld id="{9B0C138C-05A2-4992-9413-9F6F027FD153}" type="slidenum">
              <a:rPr lang="en-US" sz="1400" b="1" i="1" smtClean="0">
                <a:solidFill>
                  <a:schemeClr val="tx1"/>
                </a:solidFill>
                <a:latin typeface="Brush Script MT" panose="03060802040406070304" pitchFamily="66" charset="0"/>
              </a:rPr>
              <a:t>48</a:t>
            </a:fld>
            <a:endParaRPr lang="en-US" b="1" i="1" dirty="0">
              <a:solidFill>
                <a:schemeClr val="tx1"/>
              </a:solidFill>
              <a:latin typeface="Brush Script MT" panose="03060802040406070304" pitchFamily="66" charset="0"/>
            </a:endParaRPr>
          </a:p>
        </p:txBody>
      </p:sp>
    </p:spTree>
    <p:extLst>
      <p:ext uri="{BB962C8B-B14F-4D97-AF65-F5344CB8AC3E}">
        <p14:creationId xmlns:p14="http://schemas.microsoft.com/office/powerpoint/2010/main" val="2355048530"/>
      </p:ext>
    </p:extLst>
  </p:cSld>
  <p:clrMapOvr>
    <a:masterClrMapping/>
  </p:clrMapOvr>
  <p:transition spd="slow">
    <p:push dir="u"/>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0"/>
            <a:ext cx="8763000" cy="4419600"/>
          </a:xfrm>
        </p:spPr>
        <p:txBody>
          <a:bodyPr>
            <a:normAutofit/>
          </a:bodyPr>
          <a:lstStyle/>
          <a:p>
            <a:pPr marL="594360" indent="-457200" algn="just"/>
            <a:r>
              <a:rPr lang="en-US" sz="2800" dirty="0">
                <a:latin typeface="Candara" pitchFamily="34" charset="0"/>
              </a:rPr>
              <a:t>In </a:t>
            </a:r>
            <a:r>
              <a:rPr lang="en-US" sz="2800" i="1" dirty="0" err="1">
                <a:latin typeface="Candara" pitchFamily="34" charset="0"/>
              </a:rPr>
              <a:t>Gasing</a:t>
            </a:r>
            <a:r>
              <a:rPr lang="en-US" sz="2800" i="1" dirty="0">
                <a:latin typeface="Candara" pitchFamily="34" charset="0"/>
              </a:rPr>
              <a:t> Heights </a:t>
            </a:r>
            <a:r>
              <a:rPr lang="en-US" sz="2800" i="1" dirty="0" err="1">
                <a:latin typeface="Candara" pitchFamily="34" charset="0"/>
              </a:rPr>
              <a:t>Sdn</a:t>
            </a:r>
            <a:r>
              <a:rPr lang="en-US" sz="2800" i="1" dirty="0">
                <a:latin typeface="Candara" pitchFamily="34" charset="0"/>
              </a:rPr>
              <a:t> </a:t>
            </a:r>
            <a:r>
              <a:rPr lang="en-US" sz="2800" i="1" dirty="0" err="1">
                <a:latin typeface="Candara" pitchFamily="34" charset="0"/>
              </a:rPr>
              <a:t>Bhd</a:t>
            </a:r>
            <a:r>
              <a:rPr lang="en-US" sz="2800" i="1" dirty="0">
                <a:latin typeface="Candara" pitchFamily="34" charset="0"/>
              </a:rPr>
              <a:t> v </a:t>
            </a:r>
            <a:r>
              <a:rPr lang="en-US" sz="2800" i="1" dirty="0" err="1">
                <a:latin typeface="Candara" pitchFamily="34" charset="0"/>
              </a:rPr>
              <a:t>Pilecon</a:t>
            </a:r>
            <a:r>
              <a:rPr lang="en-US" sz="2800" i="1" dirty="0">
                <a:latin typeface="Candara" pitchFamily="34" charset="0"/>
              </a:rPr>
              <a:t> (2000) 1 MLJ 621</a:t>
            </a:r>
            <a:r>
              <a:rPr lang="en-US" sz="2800" dirty="0">
                <a:latin typeface="Candara" pitchFamily="34" charset="0"/>
              </a:rPr>
              <a:t>, the High Court held that in assessing EOT, concurrent delay must be taken into consideration.</a:t>
            </a:r>
          </a:p>
          <a:p>
            <a:pPr algn="just"/>
            <a:endParaRPr lang="en-US" sz="2000" dirty="0">
              <a:latin typeface="Candara" pitchFamily="34" charset="0"/>
            </a:endParaRPr>
          </a:p>
          <a:p>
            <a:pPr algn="just"/>
            <a:r>
              <a:rPr lang="en-US" sz="2800" dirty="0">
                <a:latin typeface="Candara" pitchFamily="34" charset="0"/>
              </a:rPr>
              <a:t>The issue of concurrent delay was held to have arisen because although the Architect issued an instruction to change the location of the TNB sub-station which is a relevant event, the Contractor delayed in complying with the instruction.</a:t>
            </a:r>
          </a:p>
          <a:p>
            <a:pPr marL="109728" indent="0" algn="just">
              <a:buNone/>
            </a:pPr>
            <a:endParaRPr lang="en-US" sz="1400" dirty="0">
              <a:latin typeface="Candara" pitchFamily="34" charset="0"/>
            </a:endParaRPr>
          </a:p>
          <a:p>
            <a:pPr algn="just"/>
            <a:endParaRPr lang="en-US" sz="7400" dirty="0">
              <a:latin typeface="Candara" pitchFamily="34" charset="0"/>
            </a:endParaRPr>
          </a:p>
          <a:p>
            <a:pPr lvl="1" algn="just"/>
            <a:endParaRPr lang="en-US" sz="2800" dirty="0">
              <a:latin typeface="Candara" pitchFamily="34" charset="0"/>
            </a:endParaRPr>
          </a:p>
        </p:txBody>
      </p:sp>
      <p:sp>
        <p:nvSpPr>
          <p:cNvPr id="7" name="Footer Placeholder 6"/>
          <p:cNvSpPr>
            <a:spLocks noGrp="1"/>
          </p:cNvSpPr>
          <p:nvPr>
            <p:ph type="ftr" sz="quarter" idx="11"/>
          </p:nvPr>
        </p:nvSpPr>
        <p:spPr>
          <a:xfrm>
            <a:off x="6248400" y="0"/>
            <a:ext cx="2895600" cy="476250"/>
          </a:xfrm>
        </p:spPr>
        <p:txBody>
          <a:bodyPr/>
          <a:lstStyle/>
          <a:p>
            <a:r>
              <a:rPr lang="en-US" sz="2800" dirty="0" err="1">
                <a:latin typeface="Brush Script MT" panose="03060802040406070304" pitchFamily="66" charset="0"/>
              </a:rPr>
              <a:t>Presgrave</a:t>
            </a:r>
            <a:r>
              <a:rPr lang="en-US" sz="2800" dirty="0">
                <a:latin typeface="Brush Script MT" panose="03060802040406070304" pitchFamily="66" charset="0"/>
              </a:rPr>
              <a:t> &amp; Matthews </a:t>
            </a:r>
          </a:p>
        </p:txBody>
      </p:sp>
      <p:sp>
        <p:nvSpPr>
          <p:cNvPr id="4" name="Slide Number Placeholder 3"/>
          <p:cNvSpPr>
            <a:spLocks noGrp="1"/>
          </p:cNvSpPr>
          <p:nvPr>
            <p:ph type="sldNum" sz="quarter" idx="12"/>
          </p:nvPr>
        </p:nvSpPr>
        <p:spPr>
          <a:xfrm>
            <a:off x="8613648" y="6305550"/>
            <a:ext cx="457200" cy="409149"/>
          </a:xfrm>
        </p:spPr>
        <p:txBody>
          <a:bodyPr/>
          <a:lstStyle/>
          <a:p>
            <a:fld id="{9B0C138C-05A2-4992-9413-9F6F027FD153}" type="slidenum">
              <a:rPr lang="en-US" sz="1400" b="1" i="1" smtClean="0">
                <a:solidFill>
                  <a:schemeClr val="tx1"/>
                </a:solidFill>
                <a:latin typeface="Brush Script MT" panose="03060802040406070304" pitchFamily="66" charset="0"/>
              </a:rPr>
              <a:t>49</a:t>
            </a:fld>
            <a:endParaRPr lang="en-US" b="1" i="1" dirty="0">
              <a:solidFill>
                <a:schemeClr val="tx1"/>
              </a:solidFill>
              <a:latin typeface="Brush Script MT" panose="03060802040406070304" pitchFamily="66" charset="0"/>
            </a:endParaRPr>
          </a:p>
        </p:txBody>
      </p:sp>
    </p:spTree>
    <p:extLst>
      <p:ext uri="{BB962C8B-B14F-4D97-AF65-F5344CB8AC3E}">
        <p14:creationId xmlns:p14="http://schemas.microsoft.com/office/powerpoint/2010/main" val="306657051"/>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514600"/>
            <a:ext cx="8686800" cy="3222096"/>
          </a:xfrm>
        </p:spPr>
        <p:txBody>
          <a:bodyPr>
            <a:normAutofit/>
          </a:bodyPr>
          <a:lstStyle/>
          <a:p>
            <a:r>
              <a:rPr lang="en-US" sz="2800" dirty="0">
                <a:latin typeface="Baskerville Old Face" pitchFamily="18" charset="0"/>
              </a:rPr>
              <a:t>Section 56(1):-</a:t>
            </a:r>
          </a:p>
          <a:p>
            <a:endParaRPr lang="en-US" sz="2400" dirty="0">
              <a:latin typeface="Baskerville Old Face" pitchFamily="18" charset="0"/>
            </a:endParaRPr>
          </a:p>
          <a:p>
            <a:r>
              <a:rPr lang="en-US" sz="2800" dirty="0">
                <a:latin typeface="Baskerville Old Face" pitchFamily="18" charset="0"/>
              </a:rPr>
              <a:t>“… becomes </a:t>
            </a:r>
            <a:r>
              <a:rPr lang="en-US" sz="2800" b="1" i="1" u="sng" dirty="0">
                <a:latin typeface="Baskerville Old Face" pitchFamily="18" charset="0"/>
              </a:rPr>
              <a:t>voidable</a:t>
            </a:r>
            <a:r>
              <a:rPr lang="en-US" sz="2800" dirty="0">
                <a:latin typeface="Baskerville Old Face" pitchFamily="18" charset="0"/>
              </a:rPr>
              <a:t>  at the option of the </a:t>
            </a:r>
            <a:r>
              <a:rPr lang="en-US" sz="2800" dirty="0" err="1">
                <a:latin typeface="Baskerville Old Face" pitchFamily="18" charset="0"/>
              </a:rPr>
              <a:t>promisee</a:t>
            </a:r>
            <a:r>
              <a:rPr lang="en-US" sz="2800" dirty="0">
                <a:latin typeface="Baskerville Old Face" pitchFamily="18" charset="0"/>
              </a:rPr>
              <a:t> …”</a:t>
            </a:r>
          </a:p>
        </p:txBody>
      </p:sp>
      <p:sp>
        <p:nvSpPr>
          <p:cNvPr id="7" name="Footer Placeholder 6"/>
          <p:cNvSpPr>
            <a:spLocks noGrp="1"/>
          </p:cNvSpPr>
          <p:nvPr>
            <p:ph type="ftr" sz="quarter" idx="11"/>
          </p:nvPr>
        </p:nvSpPr>
        <p:spPr>
          <a:xfrm>
            <a:off x="6242713" y="0"/>
            <a:ext cx="2895600" cy="476250"/>
          </a:xfrm>
        </p:spPr>
        <p:txBody>
          <a:bodyPr/>
          <a:lstStyle/>
          <a:p>
            <a:r>
              <a:rPr lang="en-US" sz="2800" dirty="0">
                <a:latin typeface="Brush Script MT" panose="03060802040406070304" pitchFamily="66" charset="0"/>
              </a:rPr>
              <a:t>Presgrave &amp; Matthews </a:t>
            </a:r>
          </a:p>
        </p:txBody>
      </p:sp>
      <p:sp>
        <p:nvSpPr>
          <p:cNvPr id="4" name="Slide Number Placeholder 3"/>
          <p:cNvSpPr>
            <a:spLocks noGrp="1"/>
          </p:cNvSpPr>
          <p:nvPr>
            <p:ph type="sldNum" sz="quarter" idx="12"/>
          </p:nvPr>
        </p:nvSpPr>
        <p:spPr/>
        <p:txBody>
          <a:bodyPr/>
          <a:lstStyle/>
          <a:p>
            <a:fld id="{9B0C138C-05A2-4992-9413-9F6F027FD153}" type="slidenum">
              <a:rPr lang="en-US" sz="1400" b="1" smtClean="0">
                <a:solidFill>
                  <a:schemeClr val="tx1"/>
                </a:solidFill>
                <a:latin typeface="Brush Script MT" panose="03060802040406070304" pitchFamily="66" charset="0"/>
              </a:rPr>
              <a:t>5</a:t>
            </a:fld>
            <a:endParaRPr lang="en-US" sz="1400" b="1" dirty="0">
              <a:solidFill>
                <a:schemeClr val="tx1"/>
              </a:solidFill>
              <a:latin typeface="Brush Script MT" panose="03060802040406070304" pitchFamily="66" charset="0"/>
            </a:endParaRPr>
          </a:p>
        </p:txBody>
      </p:sp>
      <p:sp>
        <p:nvSpPr>
          <p:cNvPr id="3" name="Title 2"/>
          <p:cNvSpPr>
            <a:spLocks noGrp="1"/>
          </p:cNvSpPr>
          <p:nvPr>
            <p:ph type="title"/>
          </p:nvPr>
        </p:nvSpPr>
        <p:spPr>
          <a:xfrm>
            <a:off x="152400" y="838200"/>
            <a:ext cx="8839200" cy="1295400"/>
          </a:xfrm>
        </p:spPr>
        <p:txBody>
          <a:bodyPr>
            <a:noAutofit/>
          </a:bodyPr>
          <a:lstStyle/>
          <a:p>
            <a:pPr algn="l"/>
            <a:r>
              <a:rPr lang="en-US" sz="3200" dirty="0">
                <a:solidFill>
                  <a:schemeClr val="tx1"/>
                </a:solidFill>
                <a:effectLst/>
                <a:latin typeface="Andalus" pitchFamily="18" charset="-78"/>
                <a:cs typeface="Andalus" pitchFamily="18" charset="-78"/>
              </a:rPr>
              <a:t>What is the consequence if </a:t>
            </a:r>
            <a:r>
              <a:rPr lang="en-US" sz="3200" dirty="0">
                <a:solidFill>
                  <a:schemeClr val="accent3">
                    <a:lumMod val="60000"/>
                    <a:lumOff val="40000"/>
                  </a:schemeClr>
                </a:solidFill>
                <a:effectLst/>
                <a:latin typeface="Andalus" pitchFamily="18" charset="-78"/>
                <a:cs typeface="Andalus" pitchFamily="18" charset="-78"/>
              </a:rPr>
              <a:t>time</a:t>
            </a:r>
            <a:r>
              <a:rPr lang="en-US" sz="3200" dirty="0">
                <a:solidFill>
                  <a:schemeClr val="tx1"/>
                </a:solidFill>
                <a:effectLst/>
                <a:latin typeface="Andalus" pitchFamily="18" charset="-78"/>
                <a:cs typeface="Andalus" pitchFamily="18" charset="-78"/>
              </a:rPr>
              <a:t> for completion of the Works </a:t>
            </a:r>
            <a:r>
              <a:rPr lang="en-US" sz="3200" dirty="0">
                <a:solidFill>
                  <a:schemeClr val="accent3">
                    <a:lumMod val="60000"/>
                    <a:lumOff val="40000"/>
                  </a:schemeClr>
                </a:solidFill>
                <a:effectLst/>
                <a:latin typeface="Andalus" pitchFamily="18" charset="-78"/>
                <a:cs typeface="Andalus" pitchFamily="18" charset="-78"/>
              </a:rPr>
              <a:t>is of the essence </a:t>
            </a:r>
            <a:r>
              <a:rPr lang="en-US" sz="3200" dirty="0">
                <a:solidFill>
                  <a:schemeClr val="tx1"/>
                </a:solidFill>
                <a:effectLst/>
                <a:latin typeface="Andalus" pitchFamily="18" charset="-78"/>
                <a:cs typeface="Andalus" pitchFamily="18" charset="-78"/>
              </a:rPr>
              <a:t>and the </a:t>
            </a:r>
            <a:r>
              <a:rPr lang="en-US" sz="3200" dirty="0">
                <a:solidFill>
                  <a:schemeClr val="accent2"/>
                </a:solidFill>
                <a:effectLst/>
                <a:latin typeface="Andalus" pitchFamily="18" charset="-78"/>
                <a:cs typeface="Andalus" pitchFamily="18" charset="-78"/>
              </a:rPr>
              <a:t>Contractor fails to complete</a:t>
            </a:r>
            <a:r>
              <a:rPr lang="en-US" sz="3200" dirty="0">
                <a:solidFill>
                  <a:schemeClr val="tx1"/>
                </a:solidFill>
                <a:effectLst/>
                <a:latin typeface="Andalus" pitchFamily="18" charset="-78"/>
                <a:cs typeface="Andalus" pitchFamily="18" charset="-78"/>
              </a:rPr>
              <a:t> the Works </a:t>
            </a:r>
            <a:r>
              <a:rPr lang="en-US" sz="3200" dirty="0">
                <a:solidFill>
                  <a:schemeClr val="accent2"/>
                </a:solidFill>
                <a:effectLst/>
                <a:latin typeface="Andalus" pitchFamily="18" charset="-78"/>
                <a:cs typeface="Andalus" pitchFamily="18" charset="-78"/>
              </a:rPr>
              <a:t>by the stipulated time</a:t>
            </a:r>
            <a:r>
              <a:rPr lang="en-US" sz="3200" dirty="0">
                <a:solidFill>
                  <a:schemeClr val="tx1"/>
                </a:solidFill>
                <a:effectLst/>
                <a:latin typeface="Andalus" pitchFamily="18" charset="-78"/>
                <a:cs typeface="Andalus" pitchFamily="18" charset="-78"/>
              </a:rPr>
              <a:t>?</a:t>
            </a:r>
          </a:p>
        </p:txBody>
      </p:sp>
    </p:spTree>
    <p:extLst>
      <p:ext uri="{BB962C8B-B14F-4D97-AF65-F5344CB8AC3E}">
        <p14:creationId xmlns:p14="http://schemas.microsoft.com/office/powerpoint/2010/main" val="28782013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763000" cy="3581400"/>
          </a:xfrm>
        </p:spPr>
        <p:txBody>
          <a:bodyPr>
            <a:normAutofit/>
          </a:bodyPr>
          <a:lstStyle/>
          <a:p>
            <a:pPr algn="just"/>
            <a:r>
              <a:rPr lang="en-US" sz="2800" dirty="0">
                <a:latin typeface="Candara" pitchFamily="34" charset="0"/>
              </a:rPr>
              <a:t>Society of Construction Law Protocol states that “true concurrent delay is the occurrence of two or more delay events at the same time, one as an Employer Risk Event and the effect of which are felt at the same time.”</a:t>
            </a:r>
          </a:p>
          <a:p>
            <a:pPr marL="109728" indent="0" algn="just">
              <a:buNone/>
            </a:pPr>
            <a:endParaRPr lang="en-US" sz="2800" dirty="0">
              <a:latin typeface="Candara" pitchFamily="34" charset="0"/>
            </a:endParaRPr>
          </a:p>
          <a:p>
            <a:pPr algn="just"/>
            <a:r>
              <a:rPr lang="en-US" sz="2800" dirty="0">
                <a:latin typeface="Candara" pitchFamily="34" charset="0"/>
              </a:rPr>
              <a:t>The delaying events must be </a:t>
            </a:r>
            <a:r>
              <a:rPr lang="en-US" sz="2800" b="1" u="sng" dirty="0">
                <a:solidFill>
                  <a:schemeClr val="accent2">
                    <a:lumMod val="75000"/>
                  </a:schemeClr>
                </a:solidFill>
                <a:latin typeface="Candara" pitchFamily="34" charset="0"/>
              </a:rPr>
              <a:t>critical</a:t>
            </a:r>
            <a:r>
              <a:rPr lang="en-US" sz="2800" dirty="0">
                <a:latin typeface="Candara" pitchFamily="34" charset="0"/>
              </a:rPr>
              <a:t>. </a:t>
            </a:r>
          </a:p>
          <a:p>
            <a:pPr algn="just"/>
            <a:endParaRPr lang="en-US" sz="1800" dirty="0">
              <a:latin typeface="Candara" pitchFamily="34" charset="0"/>
            </a:endParaRPr>
          </a:p>
          <a:p>
            <a:pPr algn="just"/>
            <a:endParaRPr lang="en-US" sz="1400" dirty="0">
              <a:latin typeface="Candara" pitchFamily="34" charset="0"/>
            </a:endParaRPr>
          </a:p>
          <a:p>
            <a:pPr algn="just"/>
            <a:endParaRPr lang="en-US" sz="7400" dirty="0">
              <a:latin typeface="Candara" pitchFamily="34" charset="0"/>
            </a:endParaRPr>
          </a:p>
          <a:p>
            <a:pPr lvl="1" algn="just"/>
            <a:endParaRPr lang="en-US" sz="2800" dirty="0">
              <a:latin typeface="Candara" pitchFamily="34" charset="0"/>
            </a:endParaRPr>
          </a:p>
        </p:txBody>
      </p:sp>
      <p:sp>
        <p:nvSpPr>
          <p:cNvPr id="7" name="Footer Placeholder 6"/>
          <p:cNvSpPr>
            <a:spLocks noGrp="1"/>
          </p:cNvSpPr>
          <p:nvPr>
            <p:ph type="ftr" sz="quarter" idx="11"/>
          </p:nvPr>
        </p:nvSpPr>
        <p:spPr>
          <a:xfrm>
            <a:off x="6248400" y="0"/>
            <a:ext cx="2895600" cy="476250"/>
          </a:xfrm>
        </p:spPr>
        <p:txBody>
          <a:bodyPr/>
          <a:lstStyle/>
          <a:p>
            <a:r>
              <a:rPr lang="en-US" sz="2800" dirty="0" err="1">
                <a:latin typeface="Brush Script MT" panose="03060802040406070304" pitchFamily="66" charset="0"/>
              </a:rPr>
              <a:t>Presgrave</a:t>
            </a:r>
            <a:r>
              <a:rPr lang="en-US" sz="2800" dirty="0">
                <a:latin typeface="Brush Script MT" panose="03060802040406070304" pitchFamily="66" charset="0"/>
              </a:rPr>
              <a:t> &amp; Matthews </a:t>
            </a:r>
          </a:p>
        </p:txBody>
      </p:sp>
      <p:sp>
        <p:nvSpPr>
          <p:cNvPr id="4" name="Slide Number Placeholder 3"/>
          <p:cNvSpPr>
            <a:spLocks noGrp="1"/>
          </p:cNvSpPr>
          <p:nvPr>
            <p:ph type="sldNum" sz="quarter" idx="12"/>
          </p:nvPr>
        </p:nvSpPr>
        <p:spPr>
          <a:xfrm>
            <a:off x="8613648" y="6305550"/>
            <a:ext cx="457200" cy="409149"/>
          </a:xfrm>
        </p:spPr>
        <p:txBody>
          <a:bodyPr/>
          <a:lstStyle/>
          <a:p>
            <a:fld id="{9B0C138C-05A2-4992-9413-9F6F027FD153}" type="slidenum">
              <a:rPr lang="en-US" sz="1400" b="1" i="1" smtClean="0">
                <a:solidFill>
                  <a:schemeClr val="tx1"/>
                </a:solidFill>
                <a:latin typeface="Brush Script MT" panose="03060802040406070304" pitchFamily="66" charset="0"/>
              </a:rPr>
              <a:t>50</a:t>
            </a:fld>
            <a:endParaRPr lang="en-US" b="1" i="1" dirty="0">
              <a:solidFill>
                <a:schemeClr val="tx1"/>
              </a:solidFill>
              <a:latin typeface="Brush Script MT" panose="03060802040406070304" pitchFamily="66" charset="0"/>
            </a:endParaRPr>
          </a:p>
        </p:txBody>
      </p:sp>
    </p:spTree>
    <p:extLst>
      <p:ext uri="{BB962C8B-B14F-4D97-AF65-F5344CB8AC3E}">
        <p14:creationId xmlns:p14="http://schemas.microsoft.com/office/powerpoint/2010/main" val="342252149"/>
      </p:ext>
    </p:extLst>
  </p:cSld>
  <p:clrMapOvr>
    <a:masterClrMapping/>
  </p:clrMapOvr>
  <p:transition spd="slow">
    <p:push dir="u"/>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838200"/>
            <a:ext cx="8763000" cy="4343400"/>
          </a:xfrm>
        </p:spPr>
        <p:txBody>
          <a:bodyPr>
            <a:normAutofit/>
          </a:bodyPr>
          <a:lstStyle/>
          <a:p>
            <a:pPr algn="just"/>
            <a:r>
              <a:rPr lang="en-US" sz="2800" b="1" u="sng" dirty="0">
                <a:latin typeface="Candara" pitchFamily="34" charset="0"/>
              </a:rPr>
              <a:t>Example:-</a:t>
            </a:r>
            <a:endParaRPr lang="en-US" sz="1800" b="1" u="sng" dirty="0">
              <a:latin typeface="Candara" pitchFamily="34" charset="0"/>
            </a:endParaRPr>
          </a:p>
          <a:p>
            <a:pPr marL="109728" indent="0" algn="just">
              <a:buNone/>
            </a:pPr>
            <a:endParaRPr lang="en-US" sz="1800" dirty="0">
              <a:latin typeface="Candara" pitchFamily="34" charset="0"/>
            </a:endParaRPr>
          </a:p>
          <a:p>
            <a:pPr algn="just"/>
            <a:r>
              <a:rPr lang="en-US" sz="2400" dirty="0">
                <a:latin typeface="Candara" pitchFamily="34" charset="0"/>
              </a:rPr>
              <a:t>No work is possible on Site for 1 week, delaying the completion of the Work by 1 week due to 2 causative events which happened at the same time.</a:t>
            </a:r>
          </a:p>
          <a:p>
            <a:pPr marL="109728" indent="0" algn="just">
              <a:buNone/>
            </a:pPr>
            <a:endParaRPr lang="en-US" sz="2000" dirty="0">
              <a:latin typeface="Candara" pitchFamily="34" charset="0"/>
            </a:endParaRPr>
          </a:p>
          <a:p>
            <a:pPr lvl="2" algn="just">
              <a:buClr>
                <a:schemeClr val="tx2">
                  <a:lumMod val="50000"/>
                </a:schemeClr>
              </a:buClr>
            </a:pPr>
            <a:r>
              <a:rPr lang="en-US" sz="2400" dirty="0">
                <a:latin typeface="Candara" pitchFamily="34" charset="0"/>
              </a:rPr>
              <a:t>(i) One is a Relevant Event, i.e. inclement weather which renders no work on site possible.</a:t>
            </a:r>
          </a:p>
          <a:p>
            <a:pPr lvl="2" algn="just">
              <a:buClr>
                <a:schemeClr val="tx2">
                  <a:lumMod val="50000"/>
                </a:schemeClr>
              </a:buClr>
            </a:pPr>
            <a:r>
              <a:rPr lang="en-US" sz="2400" dirty="0">
                <a:latin typeface="Candara" pitchFamily="34" charset="0"/>
              </a:rPr>
              <a:t>(ii) Non-Relevant Event, i.e. the Contractor did not have any workers and work could not proceed at all during that week. </a:t>
            </a:r>
          </a:p>
          <a:p>
            <a:pPr algn="just"/>
            <a:endParaRPr lang="en-US" sz="1400" dirty="0">
              <a:latin typeface="Candara" pitchFamily="34" charset="0"/>
            </a:endParaRPr>
          </a:p>
          <a:p>
            <a:pPr algn="just"/>
            <a:endParaRPr lang="en-US" sz="7400" dirty="0">
              <a:latin typeface="Candara" pitchFamily="34" charset="0"/>
            </a:endParaRPr>
          </a:p>
          <a:p>
            <a:pPr lvl="1" algn="just"/>
            <a:endParaRPr lang="en-US" sz="2800" dirty="0">
              <a:latin typeface="Candara" pitchFamily="34" charset="0"/>
            </a:endParaRPr>
          </a:p>
        </p:txBody>
      </p:sp>
      <p:sp>
        <p:nvSpPr>
          <p:cNvPr id="7" name="Footer Placeholder 6"/>
          <p:cNvSpPr>
            <a:spLocks noGrp="1"/>
          </p:cNvSpPr>
          <p:nvPr>
            <p:ph type="ftr" sz="quarter" idx="11"/>
          </p:nvPr>
        </p:nvSpPr>
        <p:spPr>
          <a:xfrm>
            <a:off x="6248400" y="0"/>
            <a:ext cx="2895600" cy="476250"/>
          </a:xfrm>
        </p:spPr>
        <p:txBody>
          <a:bodyPr/>
          <a:lstStyle/>
          <a:p>
            <a:r>
              <a:rPr lang="en-US" sz="2800" dirty="0" err="1">
                <a:latin typeface="Brush Script MT" panose="03060802040406070304" pitchFamily="66" charset="0"/>
              </a:rPr>
              <a:t>Presgrave</a:t>
            </a:r>
            <a:r>
              <a:rPr lang="en-US" sz="2800" dirty="0">
                <a:latin typeface="Brush Script MT" panose="03060802040406070304" pitchFamily="66" charset="0"/>
              </a:rPr>
              <a:t> &amp; Matthews </a:t>
            </a:r>
          </a:p>
        </p:txBody>
      </p:sp>
      <p:sp>
        <p:nvSpPr>
          <p:cNvPr id="4" name="Slide Number Placeholder 3"/>
          <p:cNvSpPr>
            <a:spLocks noGrp="1"/>
          </p:cNvSpPr>
          <p:nvPr>
            <p:ph type="sldNum" sz="quarter" idx="12"/>
          </p:nvPr>
        </p:nvSpPr>
        <p:spPr>
          <a:xfrm>
            <a:off x="8613648" y="6305550"/>
            <a:ext cx="457200" cy="409149"/>
          </a:xfrm>
        </p:spPr>
        <p:txBody>
          <a:bodyPr/>
          <a:lstStyle/>
          <a:p>
            <a:fld id="{9B0C138C-05A2-4992-9413-9F6F027FD153}" type="slidenum">
              <a:rPr lang="en-US" sz="1400" b="1" i="1" smtClean="0">
                <a:solidFill>
                  <a:schemeClr val="tx1"/>
                </a:solidFill>
                <a:latin typeface="Brush Script MT" panose="03060802040406070304" pitchFamily="66" charset="0"/>
              </a:rPr>
              <a:t>51</a:t>
            </a:fld>
            <a:endParaRPr lang="en-US" b="1" i="1" dirty="0">
              <a:solidFill>
                <a:schemeClr val="tx1"/>
              </a:solidFill>
              <a:latin typeface="Brush Script MT" panose="03060802040406070304" pitchFamily="66" charset="0"/>
            </a:endParaRPr>
          </a:p>
        </p:txBody>
      </p:sp>
    </p:spTree>
    <p:extLst>
      <p:ext uri="{BB962C8B-B14F-4D97-AF65-F5344CB8AC3E}">
        <p14:creationId xmlns:p14="http://schemas.microsoft.com/office/powerpoint/2010/main" val="2643946301"/>
      </p:ext>
    </p:extLst>
  </p:cSld>
  <p:clrMapOvr>
    <a:masterClrMapping/>
  </p:clrMapOvr>
  <p:transition spd="slow">
    <p:push dir="u"/>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763000" cy="4343400"/>
          </a:xfrm>
        </p:spPr>
        <p:txBody>
          <a:bodyPr>
            <a:normAutofit/>
          </a:bodyPr>
          <a:lstStyle/>
          <a:p>
            <a:pPr algn="just"/>
            <a:r>
              <a:rPr lang="en-US" sz="2800" b="1" i="1" u="sng" dirty="0">
                <a:latin typeface="Candara" pitchFamily="34" charset="0"/>
              </a:rPr>
              <a:t>Henry Boot Construction v </a:t>
            </a:r>
            <a:r>
              <a:rPr lang="en-US" sz="2800" b="1" i="1" u="sng" dirty="0" err="1">
                <a:latin typeface="Candara" pitchFamily="34" charset="0"/>
              </a:rPr>
              <a:t>Malmaison</a:t>
            </a:r>
            <a:r>
              <a:rPr lang="en-US" sz="2800" b="1" i="1" u="sng" dirty="0">
                <a:latin typeface="Candara" pitchFamily="34" charset="0"/>
              </a:rPr>
              <a:t> Hotel (1999) 70 Con LR 32</a:t>
            </a:r>
          </a:p>
          <a:p>
            <a:pPr marL="109728" indent="0" algn="just">
              <a:buNone/>
            </a:pPr>
            <a:endParaRPr lang="en-US" sz="2800" b="1" u="sng" dirty="0">
              <a:latin typeface="Candara" pitchFamily="34" charset="0"/>
            </a:endParaRPr>
          </a:p>
          <a:p>
            <a:pPr algn="just"/>
            <a:r>
              <a:rPr lang="en-US" sz="2800" dirty="0">
                <a:latin typeface="Candara" pitchFamily="34" charset="0"/>
              </a:rPr>
              <a:t>Parties agreed that if there are two concurrent causes of delay, one of which is a relevant event, and the other is not, then the Contractor is entitled to an extension of time for the period of delay caused by the relevant event notwithstanding the concurrent effect of the other event. </a:t>
            </a:r>
            <a:endParaRPr lang="en-US" sz="2400" dirty="0">
              <a:latin typeface="Candara" pitchFamily="34" charset="0"/>
            </a:endParaRPr>
          </a:p>
          <a:p>
            <a:pPr algn="just"/>
            <a:endParaRPr lang="en-US" sz="1400" dirty="0">
              <a:latin typeface="Candara" pitchFamily="34" charset="0"/>
            </a:endParaRPr>
          </a:p>
          <a:p>
            <a:pPr algn="just"/>
            <a:endParaRPr lang="en-US" sz="7400" dirty="0">
              <a:latin typeface="Candara" pitchFamily="34" charset="0"/>
            </a:endParaRPr>
          </a:p>
          <a:p>
            <a:pPr lvl="1" algn="just"/>
            <a:endParaRPr lang="en-US" sz="2800" dirty="0">
              <a:latin typeface="Candara" pitchFamily="34" charset="0"/>
            </a:endParaRPr>
          </a:p>
        </p:txBody>
      </p:sp>
      <p:sp>
        <p:nvSpPr>
          <p:cNvPr id="7" name="Footer Placeholder 6"/>
          <p:cNvSpPr>
            <a:spLocks noGrp="1"/>
          </p:cNvSpPr>
          <p:nvPr>
            <p:ph type="ftr" sz="quarter" idx="11"/>
          </p:nvPr>
        </p:nvSpPr>
        <p:spPr>
          <a:xfrm>
            <a:off x="6248400" y="0"/>
            <a:ext cx="2895600" cy="476250"/>
          </a:xfrm>
        </p:spPr>
        <p:txBody>
          <a:bodyPr/>
          <a:lstStyle/>
          <a:p>
            <a:r>
              <a:rPr lang="en-US" sz="2800" dirty="0" err="1">
                <a:latin typeface="Brush Script MT" panose="03060802040406070304" pitchFamily="66" charset="0"/>
              </a:rPr>
              <a:t>Presgrave</a:t>
            </a:r>
            <a:r>
              <a:rPr lang="en-US" sz="2800" dirty="0">
                <a:latin typeface="Brush Script MT" panose="03060802040406070304" pitchFamily="66" charset="0"/>
              </a:rPr>
              <a:t> &amp; Matthews </a:t>
            </a:r>
          </a:p>
        </p:txBody>
      </p:sp>
      <p:sp>
        <p:nvSpPr>
          <p:cNvPr id="4" name="Slide Number Placeholder 3"/>
          <p:cNvSpPr>
            <a:spLocks noGrp="1"/>
          </p:cNvSpPr>
          <p:nvPr>
            <p:ph type="sldNum" sz="quarter" idx="12"/>
          </p:nvPr>
        </p:nvSpPr>
        <p:spPr>
          <a:xfrm>
            <a:off x="8613648" y="6305550"/>
            <a:ext cx="457200" cy="409149"/>
          </a:xfrm>
        </p:spPr>
        <p:txBody>
          <a:bodyPr/>
          <a:lstStyle/>
          <a:p>
            <a:fld id="{9B0C138C-05A2-4992-9413-9F6F027FD153}" type="slidenum">
              <a:rPr lang="en-US" sz="1400" b="1" i="1" smtClean="0">
                <a:solidFill>
                  <a:schemeClr val="tx1"/>
                </a:solidFill>
                <a:latin typeface="Brush Script MT" panose="03060802040406070304" pitchFamily="66" charset="0"/>
              </a:rPr>
              <a:t>52</a:t>
            </a:fld>
            <a:endParaRPr lang="en-US" b="1" i="1" dirty="0">
              <a:solidFill>
                <a:schemeClr val="tx1"/>
              </a:solidFill>
              <a:latin typeface="Brush Script MT" panose="03060802040406070304" pitchFamily="66" charset="0"/>
            </a:endParaRPr>
          </a:p>
        </p:txBody>
      </p:sp>
    </p:spTree>
    <p:extLst>
      <p:ext uri="{BB962C8B-B14F-4D97-AF65-F5344CB8AC3E}">
        <p14:creationId xmlns:p14="http://schemas.microsoft.com/office/powerpoint/2010/main" val="1182557045"/>
      </p:ext>
    </p:extLst>
  </p:cSld>
  <p:clrMapOvr>
    <a:masterClrMapping/>
  </p:clrMapOvr>
  <p:transition spd="slow">
    <p:push dir="u"/>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763000" cy="4343400"/>
          </a:xfrm>
        </p:spPr>
        <p:txBody>
          <a:bodyPr>
            <a:normAutofit/>
          </a:bodyPr>
          <a:lstStyle/>
          <a:p>
            <a:pPr algn="just"/>
            <a:r>
              <a:rPr lang="en-US" sz="2800" b="1" i="1" u="sng" dirty="0">
                <a:latin typeface="Candara" pitchFamily="34" charset="0"/>
              </a:rPr>
              <a:t>Royal </a:t>
            </a:r>
            <a:r>
              <a:rPr lang="en-US" sz="2800" b="1" i="1" u="sng" dirty="0" err="1">
                <a:latin typeface="Candara" pitchFamily="34" charset="0"/>
              </a:rPr>
              <a:t>Brompton</a:t>
            </a:r>
            <a:r>
              <a:rPr lang="en-US" sz="2800" b="1" i="1" u="sng" dirty="0">
                <a:latin typeface="Candara" pitchFamily="34" charset="0"/>
              </a:rPr>
              <a:t> Hospital v Hammond </a:t>
            </a:r>
          </a:p>
          <a:p>
            <a:pPr marL="109728" indent="0" algn="just">
              <a:buNone/>
            </a:pPr>
            <a:endParaRPr lang="en-US" sz="2800" b="1" u="sng" dirty="0">
              <a:latin typeface="Candara" pitchFamily="34" charset="0"/>
            </a:endParaRPr>
          </a:p>
          <a:p>
            <a:pPr algn="just"/>
            <a:r>
              <a:rPr lang="en-US" sz="2800" dirty="0">
                <a:latin typeface="Candara" pitchFamily="34" charset="0"/>
              </a:rPr>
              <a:t>Contractor is not entitled to EOT in situation where Work was already delayed by a Contractor’s default, and a relevant event then occurs which, had the Contractor not been delayed, would have caused them delay but which, because of the existing delay, it made no difference.  </a:t>
            </a:r>
            <a:endParaRPr lang="en-US" sz="2400" dirty="0">
              <a:latin typeface="Candara" pitchFamily="34" charset="0"/>
            </a:endParaRPr>
          </a:p>
          <a:p>
            <a:pPr algn="just"/>
            <a:endParaRPr lang="en-US" sz="1400" dirty="0">
              <a:latin typeface="Candara" pitchFamily="34" charset="0"/>
            </a:endParaRPr>
          </a:p>
          <a:p>
            <a:pPr algn="just"/>
            <a:endParaRPr lang="en-US" sz="7400" dirty="0">
              <a:latin typeface="Candara" pitchFamily="34" charset="0"/>
            </a:endParaRPr>
          </a:p>
          <a:p>
            <a:pPr lvl="1" algn="just"/>
            <a:endParaRPr lang="en-US" sz="2800" dirty="0">
              <a:latin typeface="Candara" pitchFamily="34" charset="0"/>
            </a:endParaRPr>
          </a:p>
        </p:txBody>
      </p:sp>
      <p:sp>
        <p:nvSpPr>
          <p:cNvPr id="7" name="Footer Placeholder 6"/>
          <p:cNvSpPr>
            <a:spLocks noGrp="1"/>
          </p:cNvSpPr>
          <p:nvPr>
            <p:ph type="ftr" sz="quarter" idx="11"/>
          </p:nvPr>
        </p:nvSpPr>
        <p:spPr>
          <a:xfrm>
            <a:off x="6248400" y="0"/>
            <a:ext cx="2895600" cy="476250"/>
          </a:xfrm>
        </p:spPr>
        <p:txBody>
          <a:bodyPr/>
          <a:lstStyle/>
          <a:p>
            <a:r>
              <a:rPr lang="en-US" sz="2800" dirty="0" err="1">
                <a:latin typeface="Brush Script MT" panose="03060802040406070304" pitchFamily="66" charset="0"/>
              </a:rPr>
              <a:t>Presgrave</a:t>
            </a:r>
            <a:r>
              <a:rPr lang="en-US" sz="2800" dirty="0">
                <a:latin typeface="Brush Script MT" panose="03060802040406070304" pitchFamily="66" charset="0"/>
              </a:rPr>
              <a:t> &amp; Matthews </a:t>
            </a:r>
          </a:p>
        </p:txBody>
      </p:sp>
      <p:sp>
        <p:nvSpPr>
          <p:cNvPr id="4" name="Slide Number Placeholder 3"/>
          <p:cNvSpPr>
            <a:spLocks noGrp="1"/>
          </p:cNvSpPr>
          <p:nvPr>
            <p:ph type="sldNum" sz="quarter" idx="12"/>
          </p:nvPr>
        </p:nvSpPr>
        <p:spPr>
          <a:xfrm>
            <a:off x="8613648" y="6305550"/>
            <a:ext cx="457200" cy="409149"/>
          </a:xfrm>
        </p:spPr>
        <p:txBody>
          <a:bodyPr/>
          <a:lstStyle/>
          <a:p>
            <a:fld id="{9B0C138C-05A2-4992-9413-9F6F027FD153}" type="slidenum">
              <a:rPr lang="en-US" sz="1400" b="1" i="1" smtClean="0">
                <a:solidFill>
                  <a:schemeClr val="tx1"/>
                </a:solidFill>
                <a:latin typeface="Brush Script MT" panose="03060802040406070304" pitchFamily="66" charset="0"/>
              </a:rPr>
              <a:t>53</a:t>
            </a:fld>
            <a:endParaRPr lang="en-US" b="1" i="1" dirty="0">
              <a:solidFill>
                <a:schemeClr val="tx1"/>
              </a:solidFill>
              <a:latin typeface="Brush Script MT" panose="03060802040406070304" pitchFamily="66" charset="0"/>
            </a:endParaRPr>
          </a:p>
        </p:txBody>
      </p:sp>
    </p:spTree>
    <p:extLst>
      <p:ext uri="{BB962C8B-B14F-4D97-AF65-F5344CB8AC3E}">
        <p14:creationId xmlns:p14="http://schemas.microsoft.com/office/powerpoint/2010/main" val="1552099887"/>
      </p:ext>
    </p:extLst>
  </p:cSld>
  <p:clrMapOvr>
    <a:masterClrMapping/>
  </p:clrMapOvr>
  <p:transition spd="slow">
    <p:push dir="u"/>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533400"/>
            <a:ext cx="8763000" cy="5486400"/>
          </a:xfrm>
        </p:spPr>
        <p:txBody>
          <a:bodyPr>
            <a:normAutofit fontScale="92500"/>
          </a:bodyPr>
          <a:lstStyle/>
          <a:p>
            <a:pPr algn="just"/>
            <a:r>
              <a:rPr lang="en-US" sz="2800" b="1" i="1" dirty="0" err="1">
                <a:latin typeface="Candara" pitchFamily="34" charset="0"/>
              </a:rPr>
              <a:t>Jerram</a:t>
            </a:r>
            <a:r>
              <a:rPr lang="en-US" sz="2800" b="1" i="1" dirty="0">
                <a:latin typeface="Candara" pitchFamily="34" charset="0"/>
              </a:rPr>
              <a:t> </a:t>
            </a:r>
            <a:r>
              <a:rPr lang="en-US" sz="2800" b="1" i="1" dirty="0" err="1">
                <a:latin typeface="Candara" pitchFamily="34" charset="0"/>
              </a:rPr>
              <a:t>Falkus</a:t>
            </a:r>
            <a:r>
              <a:rPr lang="en-US" sz="2800" b="1" i="1" dirty="0">
                <a:latin typeface="Candara" pitchFamily="34" charset="0"/>
              </a:rPr>
              <a:t> Construction Ltd v </a:t>
            </a:r>
            <a:r>
              <a:rPr lang="en-US" sz="2800" b="1" i="1" dirty="0" err="1">
                <a:latin typeface="Candara" pitchFamily="34" charset="0"/>
              </a:rPr>
              <a:t>Fenice</a:t>
            </a:r>
            <a:r>
              <a:rPr lang="en-US" sz="2800" b="1" i="1" dirty="0">
                <a:latin typeface="Candara" pitchFamily="34" charset="0"/>
              </a:rPr>
              <a:t> Investments [2011]:-</a:t>
            </a:r>
          </a:p>
          <a:p>
            <a:pPr marL="109728" indent="0" algn="just">
              <a:buNone/>
            </a:pPr>
            <a:endParaRPr lang="en-US" sz="2800" dirty="0">
              <a:latin typeface="Candara" pitchFamily="34" charset="0"/>
            </a:endParaRPr>
          </a:p>
          <a:p>
            <a:pPr algn="just"/>
            <a:r>
              <a:rPr lang="en-US" sz="2800" dirty="0">
                <a:latin typeface="Candara" pitchFamily="34" charset="0"/>
              </a:rPr>
              <a:t>“If there are two concurrent causes of delay, one which was the Contractor’s responsibility, and one which was said to trigger the prevention principle, the principle would not in fact be triggered because the Contractor could not show that the Employer’s conduct made it impossible for him to complete within the stipulated time. The existence of a delay for which the Contractor is responsible, covering the same period of delay which was caused by an act of prevention, would mean the Employer had not prevented actual completion.”</a:t>
            </a:r>
          </a:p>
          <a:p>
            <a:pPr algn="just"/>
            <a:endParaRPr lang="en-US" sz="7400" dirty="0">
              <a:latin typeface="Candara" pitchFamily="34" charset="0"/>
            </a:endParaRPr>
          </a:p>
          <a:p>
            <a:pPr lvl="1" algn="just"/>
            <a:endParaRPr lang="en-US" sz="2800" dirty="0">
              <a:latin typeface="Candara" pitchFamily="34" charset="0"/>
            </a:endParaRPr>
          </a:p>
        </p:txBody>
      </p:sp>
      <p:sp>
        <p:nvSpPr>
          <p:cNvPr id="7" name="Footer Placeholder 6"/>
          <p:cNvSpPr>
            <a:spLocks noGrp="1"/>
          </p:cNvSpPr>
          <p:nvPr>
            <p:ph type="ftr" sz="quarter" idx="11"/>
          </p:nvPr>
        </p:nvSpPr>
        <p:spPr>
          <a:xfrm>
            <a:off x="6248400" y="0"/>
            <a:ext cx="2895600" cy="476250"/>
          </a:xfrm>
        </p:spPr>
        <p:txBody>
          <a:bodyPr/>
          <a:lstStyle/>
          <a:p>
            <a:r>
              <a:rPr lang="en-US" sz="2800" dirty="0" err="1">
                <a:latin typeface="Brush Script MT" panose="03060802040406070304" pitchFamily="66" charset="0"/>
              </a:rPr>
              <a:t>Presgrave</a:t>
            </a:r>
            <a:r>
              <a:rPr lang="en-US" sz="2800" dirty="0">
                <a:latin typeface="Brush Script MT" panose="03060802040406070304" pitchFamily="66" charset="0"/>
              </a:rPr>
              <a:t> &amp; Matthews </a:t>
            </a:r>
          </a:p>
        </p:txBody>
      </p:sp>
      <p:sp>
        <p:nvSpPr>
          <p:cNvPr id="4" name="Slide Number Placeholder 3"/>
          <p:cNvSpPr>
            <a:spLocks noGrp="1"/>
          </p:cNvSpPr>
          <p:nvPr>
            <p:ph type="sldNum" sz="quarter" idx="12"/>
          </p:nvPr>
        </p:nvSpPr>
        <p:spPr>
          <a:xfrm>
            <a:off x="8613648" y="6305550"/>
            <a:ext cx="457200" cy="409149"/>
          </a:xfrm>
        </p:spPr>
        <p:txBody>
          <a:bodyPr/>
          <a:lstStyle/>
          <a:p>
            <a:fld id="{9B0C138C-05A2-4992-9413-9F6F027FD153}" type="slidenum">
              <a:rPr lang="en-US" sz="1400" b="1" i="1" smtClean="0">
                <a:solidFill>
                  <a:schemeClr val="tx1"/>
                </a:solidFill>
                <a:latin typeface="Brush Script MT" panose="03060802040406070304" pitchFamily="66" charset="0"/>
              </a:rPr>
              <a:t>54</a:t>
            </a:fld>
            <a:endParaRPr lang="en-US" b="1" i="1" dirty="0">
              <a:solidFill>
                <a:schemeClr val="tx1"/>
              </a:solidFill>
              <a:latin typeface="Brush Script MT" panose="03060802040406070304" pitchFamily="66" charset="0"/>
            </a:endParaRPr>
          </a:p>
        </p:txBody>
      </p:sp>
    </p:spTree>
    <p:extLst>
      <p:ext uri="{BB962C8B-B14F-4D97-AF65-F5344CB8AC3E}">
        <p14:creationId xmlns:p14="http://schemas.microsoft.com/office/powerpoint/2010/main" val="2479697824"/>
      </p:ext>
    </p:extLst>
  </p:cSld>
  <p:clrMapOvr>
    <a:masterClrMapping/>
  </p:clrMapOvr>
  <p:transition spd="slow">
    <p:push dir="u"/>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533400"/>
            <a:ext cx="8763000" cy="5486400"/>
          </a:xfrm>
        </p:spPr>
        <p:txBody>
          <a:bodyPr>
            <a:normAutofit/>
          </a:bodyPr>
          <a:lstStyle/>
          <a:p>
            <a:pPr marL="109728" indent="0" algn="just">
              <a:buNone/>
            </a:pPr>
            <a:r>
              <a:rPr lang="en-US" sz="3200" b="1" dirty="0">
                <a:latin typeface="Candara" pitchFamily="34" charset="0"/>
              </a:rPr>
              <a:t>Example:-</a:t>
            </a:r>
          </a:p>
          <a:p>
            <a:pPr marL="109728" indent="0" algn="just">
              <a:buNone/>
            </a:pPr>
            <a:endParaRPr lang="en-US" sz="2800" b="1" i="1" dirty="0">
              <a:latin typeface="Candara" pitchFamily="34" charset="0"/>
            </a:endParaRPr>
          </a:p>
          <a:p>
            <a:pPr algn="just"/>
            <a:r>
              <a:rPr lang="en-US" sz="2800" i="1" dirty="0">
                <a:latin typeface="Candara" pitchFamily="34" charset="0"/>
              </a:rPr>
              <a:t>(a) The Contractor is many months in delay due to own default.</a:t>
            </a:r>
          </a:p>
          <a:p>
            <a:pPr algn="just"/>
            <a:r>
              <a:rPr lang="en-US" sz="2800" i="1" dirty="0">
                <a:latin typeface="Candara" pitchFamily="34" charset="0"/>
              </a:rPr>
              <a:t>(b) The Employer then issue V.O instruction to change </a:t>
            </a:r>
            <a:r>
              <a:rPr lang="en-US" sz="2800" i="1" dirty="0" err="1">
                <a:latin typeface="Candara" pitchFamily="34" charset="0"/>
              </a:rPr>
              <a:t>colour</a:t>
            </a:r>
            <a:r>
              <a:rPr lang="en-US" sz="2800" i="1" dirty="0">
                <a:latin typeface="Candara" pitchFamily="34" charset="0"/>
              </a:rPr>
              <a:t> of wall from red to blue.</a:t>
            </a:r>
          </a:p>
          <a:p>
            <a:pPr algn="just"/>
            <a:r>
              <a:rPr lang="en-US" sz="2800" i="1" dirty="0">
                <a:latin typeface="Candara" pitchFamily="34" charset="0"/>
              </a:rPr>
              <a:t>(c) The paint which took 5 weeks to be procured, was delivered before the completion of the wall. </a:t>
            </a:r>
          </a:p>
          <a:p>
            <a:pPr algn="just"/>
            <a:endParaRPr lang="en-US" sz="2800" b="1" i="1" dirty="0">
              <a:latin typeface="Candara" pitchFamily="34" charset="0"/>
            </a:endParaRPr>
          </a:p>
          <a:p>
            <a:pPr algn="ctr"/>
            <a:r>
              <a:rPr lang="en-US" sz="3600" b="1" i="1" dirty="0">
                <a:latin typeface="Candara" pitchFamily="34" charset="0"/>
              </a:rPr>
              <a:t>Is the Contractor entitled to EOT?</a:t>
            </a:r>
            <a:endParaRPr lang="en-US" sz="3600" dirty="0">
              <a:latin typeface="Candara" pitchFamily="34" charset="0"/>
            </a:endParaRPr>
          </a:p>
          <a:p>
            <a:pPr algn="just"/>
            <a:endParaRPr lang="en-US" sz="7400" dirty="0">
              <a:latin typeface="Candara" pitchFamily="34" charset="0"/>
            </a:endParaRPr>
          </a:p>
          <a:p>
            <a:pPr lvl="1" algn="just"/>
            <a:endParaRPr lang="en-US" sz="2800" dirty="0">
              <a:latin typeface="Candara" pitchFamily="34" charset="0"/>
            </a:endParaRPr>
          </a:p>
        </p:txBody>
      </p:sp>
      <p:sp>
        <p:nvSpPr>
          <p:cNvPr id="7" name="Footer Placeholder 6"/>
          <p:cNvSpPr>
            <a:spLocks noGrp="1"/>
          </p:cNvSpPr>
          <p:nvPr>
            <p:ph type="ftr" sz="quarter" idx="11"/>
          </p:nvPr>
        </p:nvSpPr>
        <p:spPr>
          <a:xfrm>
            <a:off x="6248400" y="0"/>
            <a:ext cx="2895600" cy="476250"/>
          </a:xfrm>
        </p:spPr>
        <p:txBody>
          <a:bodyPr/>
          <a:lstStyle/>
          <a:p>
            <a:r>
              <a:rPr lang="en-US" sz="2800" dirty="0" err="1">
                <a:latin typeface="Brush Script MT" panose="03060802040406070304" pitchFamily="66" charset="0"/>
              </a:rPr>
              <a:t>Presgrave</a:t>
            </a:r>
            <a:r>
              <a:rPr lang="en-US" sz="2800" dirty="0">
                <a:latin typeface="Brush Script MT" panose="03060802040406070304" pitchFamily="66" charset="0"/>
              </a:rPr>
              <a:t> &amp; Matthews </a:t>
            </a:r>
          </a:p>
        </p:txBody>
      </p:sp>
      <p:sp>
        <p:nvSpPr>
          <p:cNvPr id="4" name="Slide Number Placeholder 3"/>
          <p:cNvSpPr>
            <a:spLocks noGrp="1"/>
          </p:cNvSpPr>
          <p:nvPr>
            <p:ph type="sldNum" sz="quarter" idx="12"/>
          </p:nvPr>
        </p:nvSpPr>
        <p:spPr>
          <a:xfrm>
            <a:off x="8613648" y="6305550"/>
            <a:ext cx="457200" cy="409149"/>
          </a:xfrm>
        </p:spPr>
        <p:txBody>
          <a:bodyPr/>
          <a:lstStyle/>
          <a:p>
            <a:fld id="{9B0C138C-05A2-4992-9413-9F6F027FD153}" type="slidenum">
              <a:rPr lang="en-US" sz="1400" b="1" i="1" smtClean="0">
                <a:solidFill>
                  <a:schemeClr val="tx1"/>
                </a:solidFill>
                <a:latin typeface="Brush Script MT" panose="03060802040406070304" pitchFamily="66" charset="0"/>
              </a:rPr>
              <a:t>55</a:t>
            </a:fld>
            <a:endParaRPr lang="en-US" b="1" i="1" dirty="0">
              <a:solidFill>
                <a:schemeClr val="tx1"/>
              </a:solidFill>
              <a:latin typeface="Brush Script MT" panose="03060802040406070304" pitchFamily="66" charset="0"/>
            </a:endParaRPr>
          </a:p>
        </p:txBody>
      </p:sp>
    </p:spTree>
    <p:extLst>
      <p:ext uri="{BB962C8B-B14F-4D97-AF65-F5344CB8AC3E}">
        <p14:creationId xmlns:p14="http://schemas.microsoft.com/office/powerpoint/2010/main" val="716924726"/>
      </p:ext>
    </p:extLst>
  </p:cSld>
  <p:clrMapOvr>
    <a:masterClrMapping/>
  </p:clrMapOvr>
  <p:transition spd="slow">
    <p:push dir="u"/>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066800"/>
            <a:ext cx="8763000" cy="4267200"/>
          </a:xfrm>
        </p:spPr>
        <p:txBody>
          <a:bodyPr>
            <a:normAutofit/>
          </a:bodyPr>
          <a:lstStyle/>
          <a:p>
            <a:pPr algn="just"/>
            <a:r>
              <a:rPr lang="en-US" sz="2800" b="1" i="1" dirty="0" err="1">
                <a:latin typeface="Candara" pitchFamily="34" charset="0"/>
              </a:rPr>
              <a:t>Adyard</a:t>
            </a:r>
            <a:r>
              <a:rPr lang="en-US" sz="2800" b="1" i="1" dirty="0">
                <a:latin typeface="Candara" pitchFamily="34" charset="0"/>
              </a:rPr>
              <a:t> Abu Dhabi v SD Marine Services</a:t>
            </a:r>
            <a:r>
              <a:rPr lang="en-US" sz="2800" b="1" dirty="0">
                <a:latin typeface="Candara" pitchFamily="34" charset="0"/>
              </a:rPr>
              <a:t>:-</a:t>
            </a:r>
          </a:p>
          <a:p>
            <a:pPr marL="109728" indent="0" algn="just">
              <a:buNone/>
            </a:pPr>
            <a:endParaRPr lang="en-US" sz="2800" b="1" dirty="0">
              <a:latin typeface="Candara" pitchFamily="34" charset="0"/>
            </a:endParaRPr>
          </a:p>
          <a:p>
            <a:pPr algn="just"/>
            <a:r>
              <a:rPr lang="en-US" sz="2800" dirty="0">
                <a:latin typeface="Candara" pitchFamily="34" charset="0"/>
              </a:rPr>
              <a:t>“Common sense tells the observer that such an extension of time was neither fair nor reasonable, where the Employer’s actions have not actually delayed the progress of the Contractor by a single day.”</a:t>
            </a:r>
          </a:p>
          <a:p>
            <a:pPr algn="just"/>
            <a:endParaRPr lang="en-US" sz="7400" dirty="0">
              <a:latin typeface="Candara" pitchFamily="34" charset="0"/>
            </a:endParaRPr>
          </a:p>
          <a:p>
            <a:pPr lvl="1" algn="just"/>
            <a:endParaRPr lang="en-US" sz="2800" dirty="0">
              <a:latin typeface="Candara" pitchFamily="34" charset="0"/>
            </a:endParaRPr>
          </a:p>
        </p:txBody>
      </p:sp>
      <p:sp>
        <p:nvSpPr>
          <p:cNvPr id="7" name="Footer Placeholder 6"/>
          <p:cNvSpPr>
            <a:spLocks noGrp="1"/>
          </p:cNvSpPr>
          <p:nvPr>
            <p:ph type="ftr" sz="quarter" idx="11"/>
          </p:nvPr>
        </p:nvSpPr>
        <p:spPr>
          <a:xfrm>
            <a:off x="6248400" y="0"/>
            <a:ext cx="2895600" cy="476250"/>
          </a:xfrm>
        </p:spPr>
        <p:txBody>
          <a:bodyPr/>
          <a:lstStyle/>
          <a:p>
            <a:r>
              <a:rPr lang="en-US" sz="2800" dirty="0" err="1">
                <a:latin typeface="Brush Script MT" panose="03060802040406070304" pitchFamily="66" charset="0"/>
              </a:rPr>
              <a:t>Presgrave</a:t>
            </a:r>
            <a:r>
              <a:rPr lang="en-US" sz="2800" dirty="0">
                <a:latin typeface="Brush Script MT" panose="03060802040406070304" pitchFamily="66" charset="0"/>
              </a:rPr>
              <a:t> &amp; Matthews </a:t>
            </a:r>
          </a:p>
        </p:txBody>
      </p:sp>
      <p:sp>
        <p:nvSpPr>
          <p:cNvPr id="4" name="Slide Number Placeholder 3"/>
          <p:cNvSpPr>
            <a:spLocks noGrp="1"/>
          </p:cNvSpPr>
          <p:nvPr>
            <p:ph type="sldNum" sz="quarter" idx="12"/>
          </p:nvPr>
        </p:nvSpPr>
        <p:spPr>
          <a:xfrm>
            <a:off x="8613648" y="6305550"/>
            <a:ext cx="457200" cy="409149"/>
          </a:xfrm>
        </p:spPr>
        <p:txBody>
          <a:bodyPr/>
          <a:lstStyle/>
          <a:p>
            <a:fld id="{9B0C138C-05A2-4992-9413-9F6F027FD153}" type="slidenum">
              <a:rPr lang="en-US" sz="1400" b="1" i="1" smtClean="0">
                <a:solidFill>
                  <a:schemeClr val="tx1"/>
                </a:solidFill>
                <a:latin typeface="Brush Script MT" panose="03060802040406070304" pitchFamily="66" charset="0"/>
              </a:rPr>
              <a:t>56</a:t>
            </a:fld>
            <a:endParaRPr lang="en-US" b="1" i="1" dirty="0">
              <a:solidFill>
                <a:schemeClr val="tx1"/>
              </a:solidFill>
              <a:latin typeface="Brush Script MT" panose="03060802040406070304" pitchFamily="66" charset="0"/>
            </a:endParaRPr>
          </a:p>
        </p:txBody>
      </p:sp>
    </p:spTree>
    <p:extLst>
      <p:ext uri="{BB962C8B-B14F-4D97-AF65-F5344CB8AC3E}">
        <p14:creationId xmlns:p14="http://schemas.microsoft.com/office/powerpoint/2010/main" val="3476969458"/>
      </p:ext>
    </p:extLst>
  </p:cSld>
  <p:clrMapOvr>
    <a:masterClrMapping/>
  </p:clrMapOvr>
  <p:transition spd="slow">
    <p:push dir="u"/>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09600"/>
            <a:ext cx="8763000" cy="5715000"/>
          </a:xfrm>
        </p:spPr>
        <p:txBody>
          <a:bodyPr>
            <a:normAutofit/>
          </a:bodyPr>
          <a:lstStyle/>
          <a:p>
            <a:pPr algn="just"/>
            <a:r>
              <a:rPr lang="en-US" sz="2400" dirty="0">
                <a:latin typeface="Candara" pitchFamily="34" charset="0"/>
              </a:rPr>
              <a:t>Is the Contractor entitled to EOT based on:-</a:t>
            </a:r>
          </a:p>
          <a:p>
            <a:pPr marL="109728" indent="0" algn="just">
              <a:buNone/>
            </a:pPr>
            <a:r>
              <a:rPr lang="en-US" sz="2400" dirty="0">
                <a:latin typeface="Candara" pitchFamily="34" charset="0"/>
              </a:rPr>
              <a:t>	(1) The Contractor did not complete the Work by 12/09/1989 	due to its own default.</a:t>
            </a:r>
          </a:p>
          <a:p>
            <a:pPr marL="109728" indent="0" algn="just">
              <a:buNone/>
            </a:pPr>
            <a:r>
              <a:rPr lang="en-US" sz="2400" dirty="0">
                <a:latin typeface="Candara" pitchFamily="34" charset="0"/>
              </a:rPr>
              <a:t>	(2) Between February – July 1990, while the Contractor was 	in culpable delay, the Employer instructed variations. </a:t>
            </a:r>
          </a:p>
          <a:p>
            <a:pPr algn="just"/>
            <a:endParaRPr lang="en-US" sz="2000" dirty="0">
              <a:latin typeface="Candara" pitchFamily="34" charset="0"/>
            </a:endParaRPr>
          </a:p>
          <a:p>
            <a:pPr algn="just"/>
            <a:r>
              <a:rPr lang="en-US" sz="2400" b="1" i="1" dirty="0">
                <a:latin typeface="Candara" pitchFamily="34" charset="0"/>
              </a:rPr>
              <a:t>Balfour Beatty v </a:t>
            </a:r>
            <a:r>
              <a:rPr lang="en-US" sz="2400" b="1" i="1" dirty="0" err="1">
                <a:latin typeface="Candara" pitchFamily="34" charset="0"/>
              </a:rPr>
              <a:t>Chestermount</a:t>
            </a:r>
            <a:r>
              <a:rPr lang="en-US" sz="2400" b="1" i="1" dirty="0">
                <a:latin typeface="Candara" pitchFamily="34" charset="0"/>
              </a:rPr>
              <a:t> Properties:- </a:t>
            </a:r>
            <a:endParaRPr lang="en-US" sz="2000" b="1" i="1" dirty="0">
              <a:latin typeface="Candara" pitchFamily="34" charset="0"/>
            </a:endParaRPr>
          </a:p>
          <a:p>
            <a:pPr lvl="2" algn="just"/>
            <a:r>
              <a:rPr lang="en-US" sz="2400" dirty="0">
                <a:latin typeface="Candara" pitchFamily="34" charset="0"/>
              </a:rPr>
              <a:t>EOT based on “net basis” which is calculated based on period required to carry out VOs added on to the Completion date. “</a:t>
            </a:r>
            <a:r>
              <a:rPr lang="en-US" sz="2400" b="1" dirty="0">
                <a:latin typeface="Candara" pitchFamily="34" charset="0"/>
              </a:rPr>
              <a:t>Dotting on approach</a:t>
            </a:r>
            <a:r>
              <a:rPr lang="en-US" sz="2400" dirty="0">
                <a:latin typeface="Candara" pitchFamily="34" charset="0"/>
              </a:rPr>
              <a:t>”.</a:t>
            </a:r>
          </a:p>
          <a:p>
            <a:pPr marL="630936" lvl="2" indent="0" algn="just">
              <a:buNone/>
            </a:pPr>
            <a:endParaRPr lang="en-US" sz="2400" dirty="0">
              <a:latin typeface="Candara" pitchFamily="34" charset="0"/>
            </a:endParaRPr>
          </a:p>
          <a:p>
            <a:pPr lvl="2" algn="just"/>
            <a:r>
              <a:rPr lang="en-US" sz="2400" dirty="0">
                <a:latin typeface="Candara" pitchFamily="34" charset="0"/>
              </a:rPr>
              <a:t>Not “gross basis”, wherein EOT period will run from original completion date to the date at which the effect of the delaying event ends. </a:t>
            </a:r>
          </a:p>
          <a:p>
            <a:pPr lvl="3" algn="just"/>
            <a:endParaRPr lang="en-US" sz="2400" dirty="0">
              <a:latin typeface="Candara" pitchFamily="34" charset="0"/>
            </a:endParaRPr>
          </a:p>
        </p:txBody>
      </p:sp>
      <p:sp>
        <p:nvSpPr>
          <p:cNvPr id="7" name="Footer Placeholder 6"/>
          <p:cNvSpPr>
            <a:spLocks noGrp="1"/>
          </p:cNvSpPr>
          <p:nvPr>
            <p:ph type="ftr" sz="quarter" idx="11"/>
          </p:nvPr>
        </p:nvSpPr>
        <p:spPr>
          <a:xfrm>
            <a:off x="6248400" y="0"/>
            <a:ext cx="2895600" cy="476250"/>
          </a:xfrm>
        </p:spPr>
        <p:txBody>
          <a:bodyPr/>
          <a:lstStyle/>
          <a:p>
            <a:r>
              <a:rPr lang="en-US" sz="2800" dirty="0" err="1">
                <a:latin typeface="Brush Script MT" panose="03060802040406070304" pitchFamily="66" charset="0"/>
              </a:rPr>
              <a:t>Presgrave</a:t>
            </a:r>
            <a:r>
              <a:rPr lang="en-US" sz="2800" dirty="0">
                <a:latin typeface="Brush Script MT" panose="03060802040406070304" pitchFamily="66" charset="0"/>
              </a:rPr>
              <a:t> &amp; Matthews </a:t>
            </a:r>
          </a:p>
        </p:txBody>
      </p:sp>
      <p:sp>
        <p:nvSpPr>
          <p:cNvPr id="4" name="Slide Number Placeholder 3"/>
          <p:cNvSpPr>
            <a:spLocks noGrp="1"/>
          </p:cNvSpPr>
          <p:nvPr>
            <p:ph type="sldNum" sz="quarter" idx="12"/>
          </p:nvPr>
        </p:nvSpPr>
        <p:spPr>
          <a:xfrm>
            <a:off x="8613648" y="6305550"/>
            <a:ext cx="457200" cy="409149"/>
          </a:xfrm>
        </p:spPr>
        <p:txBody>
          <a:bodyPr/>
          <a:lstStyle/>
          <a:p>
            <a:fld id="{9B0C138C-05A2-4992-9413-9F6F027FD153}" type="slidenum">
              <a:rPr lang="en-US" sz="1400" b="1" i="1" smtClean="0">
                <a:solidFill>
                  <a:schemeClr val="tx1"/>
                </a:solidFill>
                <a:latin typeface="Brush Script MT" panose="03060802040406070304" pitchFamily="66" charset="0"/>
              </a:rPr>
              <a:t>57</a:t>
            </a:fld>
            <a:endParaRPr lang="en-US" b="1" i="1" dirty="0">
              <a:solidFill>
                <a:schemeClr val="tx1"/>
              </a:solidFill>
              <a:latin typeface="Brush Script MT" panose="03060802040406070304" pitchFamily="66" charset="0"/>
            </a:endParaRPr>
          </a:p>
        </p:txBody>
      </p:sp>
    </p:spTree>
    <p:extLst>
      <p:ext uri="{BB962C8B-B14F-4D97-AF65-F5344CB8AC3E}">
        <p14:creationId xmlns:p14="http://schemas.microsoft.com/office/powerpoint/2010/main" val="277756782"/>
      </p:ext>
    </p:extLst>
  </p:cSld>
  <p:clrMapOvr>
    <a:masterClrMapping/>
  </p:clrMapOvr>
  <p:transition spd="slow">
    <p:push dir="u"/>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763000" cy="5715000"/>
          </a:xfrm>
        </p:spPr>
        <p:txBody>
          <a:bodyPr>
            <a:normAutofit/>
          </a:bodyPr>
          <a:lstStyle/>
          <a:p>
            <a:pPr marL="137160" indent="0" algn="just">
              <a:buNone/>
            </a:pPr>
            <a:r>
              <a:rPr lang="en-US" sz="2800" b="1" i="1" dirty="0">
                <a:latin typeface="Candara" pitchFamily="34" charset="0"/>
              </a:rPr>
              <a:t>City Inn v Shepherd Construction (2012):-</a:t>
            </a:r>
          </a:p>
          <a:p>
            <a:pPr marL="137160" indent="0" algn="just">
              <a:buNone/>
            </a:pPr>
            <a:endParaRPr lang="en-US" sz="2800" b="1" i="1" dirty="0">
              <a:latin typeface="Candara" pitchFamily="34" charset="0"/>
            </a:endParaRPr>
          </a:p>
          <a:p>
            <a:pPr marL="594360" indent="-457200" algn="just"/>
            <a:r>
              <a:rPr lang="en-US" sz="2800" dirty="0">
                <a:latin typeface="Candara" pitchFamily="34" charset="0"/>
              </a:rPr>
              <a:t>“If a dominant cause can be identified as the cause of some particular delay in the completion of the Works, effect will be given to that … depending on whether or not the dominant cause is a relevant event, the claim for EOT will or will not succeed.”</a:t>
            </a:r>
          </a:p>
          <a:p>
            <a:pPr marL="594360" indent="-457200" algn="just"/>
            <a:endParaRPr lang="en-US" sz="2800" dirty="0">
              <a:latin typeface="Candara" pitchFamily="34" charset="0"/>
            </a:endParaRPr>
          </a:p>
          <a:p>
            <a:pPr marL="594360" indent="-457200" algn="just"/>
            <a:r>
              <a:rPr lang="en-US" sz="2800" dirty="0">
                <a:latin typeface="Candara" pitchFamily="34" charset="0"/>
              </a:rPr>
              <a:t>“When a situation exists in which two causes are operative, it may be operative to apportion.”</a:t>
            </a:r>
          </a:p>
        </p:txBody>
      </p:sp>
      <p:sp>
        <p:nvSpPr>
          <p:cNvPr id="7" name="Footer Placeholder 6"/>
          <p:cNvSpPr>
            <a:spLocks noGrp="1"/>
          </p:cNvSpPr>
          <p:nvPr>
            <p:ph type="ftr" sz="quarter" idx="11"/>
          </p:nvPr>
        </p:nvSpPr>
        <p:spPr>
          <a:xfrm>
            <a:off x="6248400" y="0"/>
            <a:ext cx="2895600" cy="476250"/>
          </a:xfrm>
        </p:spPr>
        <p:txBody>
          <a:bodyPr/>
          <a:lstStyle/>
          <a:p>
            <a:r>
              <a:rPr lang="en-US" sz="2800" dirty="0" err="1">
                <a:latin typeface="Brush Script MT" panose="03060802040406070304" pitchFamily="66" charset="0"/>
              </a:rPr>
              <a:t>Presgrave</a:t>
            </a:r>
            <a:r>
              <a:rPr lang="en-US" sz="2800" dirty="0">
                <a:latin typeface="Brush Script MT" panose="03060802040406070304" pitchFamily="66" charset="0"/>
              </a:rPr>
              <a:t> &amp; Matthews </a:t>
            </a:r>
          </a:p>
        </p:txBody>
      </p:sp>
      <p:sp>
        <p:nvSpPr>
          <p:cNvPr id="4" name="Slide Number Placeholder 3"/>
          <p:cNvSpPr>
            <a:spLocks noGrp="1"/>
          </p:cNvSpPr>
          <p:nvPr>
            <p:ph type="sldNum" sz="quarter" idx="12"/>
          </p:nvPr>
        </p:nvSpPr>
        <p:spPr>
          <a:xfrm>
            <a:off x="8613648" y="6305550"/>
            <a:ext cx="457200" cy="409149"/>
          </a:xfrm>
        </p:spPr>
        <p:txBody>
          <a:bodyPr/>
          <a:lstStyle/>
          <a:p>
            <a:fld id="{9B0C138C-05A2-4992-9413-9F6F027FD153}" type="slidenum">
              <a:rPr lang="en-US" sz="1400" b="1" i="1" smtClean="0">
                <a:solidFill>
                  <a:schemeClr val="tx1"/>
                </a:solidFill>
                <a:latin typeface="Brush Script MT" panose="03060802040406070304" pitchFamily="66" charset="0"/>
              </a:rPr>
              <a:t>58</a:t>
            </a:fld>
            <a:endParaRPr lang="en-US" b="1" i="1" dirty="0">
              <a:solidFill>
                <a:schemeClr val="tx1"/>
              </a:solidFill>
              <a:latin typeface="Brush Script MT" panose="03060802040406070304" pitchFamily="66" charset="0"/>
            </a:endParaRPr>
          </a:p>
        </p:txBody>
      </p:sp>
    </p:spTree>
    <p:extLst>
      <p:ext uri="{BB962C8B-B14F-4D97-AF65-F5344CB8AC3E}">
        <p14:creationId xmlns:p14="http://schemas.microsoft.com/office/powerpoint/2010/main" val="3748033983"/>
      </p:ext>
    </p:extLst>
  </p:cSld>
  <p:clrMapOvr>
    <a:masterClrMapping/>
  </p:clrMapOvr>
  <p:transition spd="slow">
    <p:push dir="u"/>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8763000" cy="3581400"/>
          </a:xfrm>
        </p:spPr>
        <p:txBody>
          <a:bodyPr>
            <a:normAutofit/>
          </a:bodyPr>
          <a:lstStyle/>
          <a:p>
            <a:pPr marL="137160" indent="0" algn="just">
              <a:buNone/>
            </a:pPr>
            <a:r>
              <a:rPr lang="en-US" sz="2800" b="1" i="1" dirty="0">
                <a:latin typeface="Candara" pitchFamily="34" charset="0"/>
              </a:rPr>
              <a:t>Can the Architect grant an extension of time after the issuance of CNC?</a:t>
            </a:r>
          </a:p>
          <a:p>
            <a:pPr marL="137160" indent="0" algn="just">
              <a:buNone/>
            </a:pPr>
            <a:endParaRPr lang="en-US" sz="2800" b="1" i="1" dirty="0">
              <a:latin typeface="Candara" pitchFamily="34" charset="0"/>
            </a:endParaRPr>
          </a:p>
          <a:p>
            <a:pPr marL="137160" indent="0" algn="just">
              <a:buNone/>
            </a:pPr>
            <a:r>
              <a:rPr lang="en-US" sz="2800" b="1" i="1" dirty="0">
                <a:latin typeface="Candara" pitchFamily="34" charset="0"/>
              </a:rPr>
              <a:t>- </a:t>
            </a:r>
            <a:r>
              <a:rPr lang="en-US" sz="2800" i="1" dirty="0">
                <a:latin typeface="Candara" pitchFamily="34" charset="0"/>
              </a:rPr>
              <a:t>Clause 23.9 – “Net basis”</a:t>
            </a:r>
            <a:endParaRPr lang="en-US" sz="2800" dirty="0">
              <a:latin typeface="Candara" pitchFamily="34" charset="0"/>
            </a:endParaRPr>
          </a:p>
        </p:txBody>
      </p:sp>
      <p:sp>
        <p:nvSpPr>
          <p:cNvPr id="7" name="Footer Placeholder 6"/>
          <p:cNvSpPr>
            <a:spLocks noGrp="1"/>
          </p:cNvSpPr>
          <p:nvPr>
            <p:ph type="ftr" sz="quarter" idx="11"/>
          </p:nvPr>
        </p:nvSpPr>
        <p:spPr>
          <a:xfrm>
            <a:off x="6248400" y="0"/>
            <a:ext cx="2895600" cy="476250"/>
          </a:xfrm>
        </p:spPr>
        <p:txBody>
          <a:bodyPr/>
          <a:lstStyle/>
          <a:p>
            <a:r>
              <a:rPr lang="en-US" sz="2800" dirty="0" err="1">
                <a:latin typeface="Brush Script MT" panose="03060802040406070304" pitchFamily="66" charset="0"/>
              </a:rPr>
              <a:t>Presgrave</a:t>
            </a:r>
            <a:r>
              <a:rPr lang="en-US" sz="2800" dirty="0">
                <a:latin typeface="Brush Script MT" panose="03060802040406070304" pitchFamily="66" charset="0"/>
              </a:rPr>
              <a:t> &amp; Matthews </a:t>
            </a:r>
          </a:p>
        </p:txBody>
      </p:sp>
      <p:sp>
        <p:nvSpPr>
          <p:cNvPr id="4" name="Slide Number Placeholder 3"/>
          <p:cNvSpPr>
            <a:spLocks noGrp="1"/>
          </p:cNvSpPr>
          <p:nvPr>
            <p:ph type="sldNum" sz="quarter" idx="12"/>
          </p:nvPr>
        </p:nvSpPr>
        <p:spPr>
          <a:xfrm>
            <a:off x="8613648" y="6305550"/>
            <a:ext cx="457200" cy="409149"/>
          </a:xfrm>
        </p:spPr>
        <p:txBody>
          <a:bodyPr/>
          <a:lstStyle/>
          <a:p>
            <a:fld id="{9B0C138C-05A2-4992-9413-9F6F027FD153}" type="slidenum">
              <a:rPr lang="en-US" sz="1400" b="1" i="1" smtClean="0">
                <a:solidFill>
                  <a:schemeClr val="tx1"/>
                </a:solidFill>
                <a:latin typeface="Brush Script MT" panose="03060802040406070304" pitchFamily="66" charset="0"/>
              </a:rPr>
              <a:t>59</a:t>
            </a:fld>
            <a:endParaRPr lang="en-US" b="1" i="1" dirty="0">
              <a:solidFill>
                <a:schemeClr val="tx1"/>
              </a:solidFill>
              <a:latin typeface="Brush Script MT" panose="03060802040406070304" pitchFamily="66" charset="0"/>
            </a:endParaRPr>
          </a:p>
        </p:txBody>
      </p:sp>
    </p:spTree>
    <p:extLst>
      <p:ext uri="{BB962C8B-B14F-4D97-AF65-F5344CB8AC3E}">
        <p14:creationId xmlns:p14="http://schemas.microsoft.com/office/powerpoint/2010/main" val="2587452035"/>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057400"/>
            <a:ext cx="8001000" cy="3992563"/>
          </a:xfrm>
        </p:spPr>
        <p:txBody>
          <a:bodyPr>
            <a:normAutofit fontScale="92500"/>
          </a:bodyPr>
          <a:lstStyle/>
          <a:p>
            <a:pPr algn="just"/>
            <a:r>
              <a:rPr lang="en-US" sz="2600" b="1" u="sng" dirty="0">
                <a:solidFill>
                  <a:schemeClr val="tx1"/>
                </a:solidFill>
                <a:latin typeface="Baskerville Old Face" pitchFamily="18" charset="0"/>
              </a:rPr>
              <a:t>Clause 25.1:-</a:t>
            </a:r>
          </a:p>
          <a:p>
            <a:pPr algn="just"/>
            <a:endParaRPr lang="en-US" dirty="0">
              <a:solidFill>
                <a:schemeClr val="tx1"/>
              </a:solidFill>
              <a:latin typeface="Baskerville Old Face" pitchFamily="18" charset="0"/>
            </a:endParaRPr>
          </a:p>
          <a:p>
            <a:pPr algn="just"/>
            <a:r>
              <a:rPr lang="en-US" dirty="0">
                <a:latin typeface="Baskerville Old Face" pitchFamily="18" charset="0"/>
              </a:rPr>
              <a:t>“ The Employer may determine the employment of the Contractor if:-</a:t>
            </a:r>
          </a:p>
          <a:p>
            <a:pPr marL="109728" indent="0" algn="just">
              <a:buNone/>
            </a:pPr>
            <a:endParaRPr lang="en-US" sz="2400" dirty="0">
              <a:latin typeface="Baskerville Old Face" pitchFamily="18" charset="0"/>
            </a:endParaRPr>
          </a:p>
          <a:p>
            <a:pPr marL="109728" indent="0" algn="just">
              <a:buNone/>
            </a:pPr>
            <a:r>
              <a:rPr lang="en-US" dirty="0">
                <a:latin typeface="Baskerville Old Face" pitchFamily="18" charset="0"/>
              </a:rPr>
              <a:t>(a) </a:t>
            </a:r>
            <a:r>
              <a:rPr lang="en-US" b="1" u="sng" dirty="0">
                <a:latin typeface="Baskerville Old Face" pitchFamily="18" charset="0"/>
              </a:rPr>
              <a:t>without reasonable cause</a:t>
            </a:r>
            <a:r>
              <a:rPr lang="en-US" dirty="0">
                <a:latin typeface="Baskerville Old Face" pitchFamily="18" charset="0"/>
              </a:rPr>
              <a:t>, wholly or substantially </a:t>
            </a:r>
            <a:r>
              <a:rPr lang="en-US" b="1" u="sng" dirty="0">
                <a:latin typeface="Baskerville Old Face" pitchFamily="18" charset="0"/>
              </a:rPr>
              <a:t>suspends</a:t>
            </a:r>
            <a:r>
              <a:rPr lang="en-US" dirty="0">
                <a:latin typeface="Baskerville Old Face" pitchFamily="18" charset="0"/>
              </a:rPr>
              <a:t> the carrying out of the Works before completion;</a:t>
            </a:r>
          </a:p>
          <a:p>
            <a:pPr algn="just"/>
            <a:endParaRPr lang="en-US" sz="2400" dirty="0">
              <a:latin typeface="Baskerville Old Face" pitchFamily="18" charset="0"/>
            </a:endParaRPr>
          </a:p>
          <a:p>
            <a:pPr marL="109728" indent="0" algn="just">
              <a:buNone/>
            </a:pPr>
            <a:r>
              <a:rPr lang="en-US" dirty="0">
                <a:latin typeface="Baskerville Old Face" pitchFamily="18" charset="0"/>
              </a:rPr>
              <a:t>(b) fails to proceed </a:t>
            </a:r>
            <a:r>
              <a:rPr lang="en-US" b="1" u="sng" dirty="0">
                <a:latin typeface="Baskerville Old Face" pitchFamily="18" charset="0"/>
              </a:rPr>
              <a:t>regularly and diligently </a:t>
            </a:r>
            <a:r>
              <a:rPr lang="en-US" dirty="0">
                <a:latin typeface="Baskerville Old Face" pitchFamily="18" charset="0"/>
              </a:rPr>
              <a:t>with the Works.”</a:t>
            </a:r>
          </a:p>
        </p:txBody>
      </p:sp>
      <p:sp>
        <p:nvSpPr>
          <p:cNvPr id="7" name="Footer Placeholder 6"/>
          <p:cNvSpPr>
            <a:spLocks noGrp="1"/>
          </p:cNvSpPr>
          <p:nvPr>
            <p:ph type="ftr" sz="quarter" idx="11"/>
          </p:nvPr>
        </p:nvSpPr>
        <p:spPr>
          <a:xfrm>
            <a:off x="6248400" y="0"/>
            <a:ext cx="2895600" cy="476250"/>
          </a:xfrm>
        </p:spPr>
        <p:txBody>
          <a:bodyPr/>
          <a:lstStyle/>
          <a:p>
            <a:r>
              <a:rPr lang="en-US" sz="2800" dirty="0">
                <a:latin typeface="Brush Script MT" panose="03060802040406070304" pitchFamily="66" charset="0"/>
              </a:rPr>
              <a:t>Presgrave &amp; Matthews </a:t>
            </a:r>
          </a:p>
        </p:txBody>
      </p:sp>
      <p:sp>
        <p:nvSpPr>
          <p:cNvPr id="4" name="Slide Number Placeholder 3"/>
          <p:cNvSpPr>
            <a:spLocks noGrp="1"/>
          </p:cNvSpPr>
          <p:nvPr>
            <p:ph type="sldNum" sz="quarter" idx="12"/>
          </p:nvPr>
        </p:nvSpPr>
        <p:spPr/>
        <p:txBody>
          <a:bodyPr/>
          <a:lstStyle/>
          <a:p>
            <a:fld id="{9B0C138C-05A2-4992-9413-9F6F027FD153}" type="slidenum">
              <a:rPr lang="en-US" sz="1400" b="1" smtClean="0">
                <a:solidFill>
                  <a:schemeClr val="tx1"/>
                </a:solidFill>
                <a:latin typeface="Brush Script MT" panose="03060802040406070304" pitchFamily="66" charset="0"/>
              </a:rPr>
              <a:t>6</a:t>
            </a:fld>
            <a:endParaRPr lang="en-US" sz="1400" b="1" dirty="0">
              <a:solidFill>
                <a:schemeClr val="tx1"/>
              </a:solidFill>
              <a:latin typeface="Brush Script MT" panose="03060802040406070304" pitchFamily="66" charset="0"/>
            </a:endParaRPr>
          </a:p>
        </p:txBody>
      </p:sp>
      <p:sp>
        <p:nvSpPr>
          <p:cNvPr id="3" name="Title 2"/>
          <p:cNvSpPr>
            <a:spLocks noGrp="1"/>
          </p:cNvSpPr>
          <p:nvPr>
            <p:ph type="title"/>
          </p:nvPr>
        </p:nvSpPr>
        <p:spPr>
          <a:xfrm>
            <a:off x="228600" y="609600"/>
            <a:ext cx="8763000" cy="1143000"/>
          </a:xfrm>
        </p:spPr>
        <p:txBody>
          <a:bodyPr>
            <a:noAutofit/>
          </a:bodyPr>
          <a:lstStyle/>
          <a:p>
            <a:pPr algn="l"/>
            <a:r>
              <a:rPr lang="en-US" sz="2800" dirty="0">
                <a:solidFill>
                  <a:srgbClr val="002060"/>
                </a:solidFill>
                <a:effectLst/>
                <a:latin typeface="Century Gothic" pitchFamily="34" charset="0"/>
              </a:rPr>
              <a:t>Does PAM 2018 gives the </a:t>
            </a:r>
            <a:r>
              <a:rPr lang="en-US" sz="2800" dirty="0">
                <a:solidFill>
                  <a:schemeClr val="accent4">
                    <a:lumMod val="60000"/>
                    <a:lumOff val="40000"/>
                  </a:schemeClr>
                </a:solidFill>
                <a:effectLst/>
                <a:latin typeface="Century Gothic" pitchFamily="34" charset="0"/>
              </a:rPr>
              <a:t>Employer a right to terminate the Contract</a:t>
            </a:r>
            <a:r>
              <a:rPr lang="en-US" sz="2800" dirty="0">
                <a:solidFill>
                  <a:srgbClr val="002060"/>
                </a:solidFill>
                <a:effectLst/>
                <a:latin typeface="Century Gothic" pitchFamily="34" charset="0"/>
              </a:rPr>
              <a:t> if the Contractor fails to carry out the Works timely?</a:t>
            </a:r>
          </a:p>
        </p:txBody>
      </p:sp>
    </p:spTree>
    <p:extLst>
      <p:ext uri="{BB962C8B-B14F-4D97-AF65-F5344CB8AC3E}">
        <p14:creationId xmlns:p14="http://schemas.microsoft.com/office/powerpoint/2010/main" val="636933372"/>
      </p:ext>
    </p:extLst>
  </p:cSld>
  <p:clrMapOvr>
    <a:masterClrMapping/>
  </p:clrMapOvr>
  <p:transition spd="slow">
    <p:push dir="u"/>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676400"/>
            <a:ext cx="8763000" cy="3124200"/>
          </a:xfrm>
        </p:spPr>
        <p:txBody>
          <a:bodyPr>
            <a:normAutofit/>
          </a:bodyPr>
          <a:lstStyle/>
          <a:p>
            <a:pPr marL="137160" indent="0" algn="just">
              <a:buNone/>
            </a:pPr>
            <a:r>
              <a:rPr lang="en-US" sz="2800" dirty="0">
                <a:latin typeface="Candara" pitchFamily="34" charset="0"/>
              </a:rPr>
              <a:t>“Consequences of Improper Administration or Misapplication of EOT provision in Contract, </a:t>
            </a:r>
            <a:r>
              <a:rPr lang="en-US" sz="2800" b="1" u="sng" dirty="0">
                <a:latin typeface="Candara" pitchFamily="34" charset="0"/>
              </a:rPr>
              <a:t>time for completion set at large</a:t>
            </a:r>
            <a:r>
              <a:rPr lang="en-US" sz="2800" dirty="0">
                <a:latin typeface="Candara" pitchFamily="34" charset="0"/>
              </a:rPr>
              <a:t>.”</a:t>
            </a:r>
          </a:p>
          <a:p>
            <a:pPr marL="137160" indent="0" algn="just">
              <a:buNone/>
            </a:pPr>
            <a:endParaRPr lang="en-US" sz="2800" b="1" i="1" dirty="0">
              <a:latin typeface="Candara" pitchFamily="34" charset="0"/>
            </a:endParaRPr>
          </a:p>
          <a:p>
            <a:pPr marL="137160" indent="0" algn="just">
              <a:buNone/>
            </a:pPr>
            <a:r>
              <a:rPr lang="en-US" sz="2800" b="1" i="1" dirty="0">
                <a:latin typeface="Candara" pitchFamily="34" charset="0"/>
              </a:rPr>
              <a:t>	</a:t>
            </a:r>
            <a:r>
              <a:rPr lang="en-US" sz="2800" i="1" dirty="0">
                <a:latin typeface="Candara" pitchFamily="34" charset="0"/>
              </a:rPr>
              <a:t>- </a:t>
            </a:r>
            <a:r>
              <a:rPr lang="en-US" sz="2800" i="1" dirty="0" err="1">
                <a:latin typeface="Candara" pitchFamily="34" charset="0"/>
              </a:rPr>
              <a:t>Kerajaan</a:t>
            </a:r>
            <a:r>
              <a:rPr lang="en-US" sz="2800" i="1" dirty="0">
                <a:latin typeface="Candara" pitchFamily="34" charset="0"/>
              </a:rPr>
              <a:t> Malaysia v </a:t>
            </a:r>
            <a:r>
              <a:rPr lang="en-US" sz="2800" i="1" dirty="0" err="1">
                <a:latin typeface="Candara" pitchFamily="34" charset="0"/>
              </a:rPr>
              <a:t>Ven</a:t>
            </a:r>
            <a:r>
              <a:rPr lang="en-US" sz="2800" i="1" dirty="0">
                <a:latin typeface="Candara" pitchFamily="34" charset="0"/>
              </a:rPr>
              <a:t>-Coal Resources </a:t>
            </a:r>
            <a:r>
              <a:rPr lang="en-US" sz="2800" i="1" dirty="0" err="1">
                <a:latin typeface="Candara" pitchFamily="34" charset="0"/>
              </a:rPr>
              <a:t>Sdn</a:t>
            </a:r>
            <a:r>
              <a:rPr lang="en-US" sz="2800" i="1" dirty="0">
                <a:latin typeface="Candara" pitchFamily="34" charset="0"/>
              </a:rPr>
              <a:t> </a:t>
            </a:r>
            <a:r>
              <a:rPr lang="en-US" sz="2800" i="1" dirty="0" err="1">
                <a:latin typeface="Candara" pitchFamily="34" charset="0"/>
              </a:rPr>
              <a:t>Bhd</a:t>
            </a:r>
            <a:r>
              <a:rPr lang="en-US" sz="2800" i="1" dirty="0">
                <a:latin typeface="Candara" pitchFamily="34" charset="0"/>
              </a:rPr>
              <a:t> 	[2014] 5 CLJ 186 </a:t>
            </a:r>
          </a:p>
        </p:txBody>
      </p:sp>
      <p:sp>
        <p:nvSpPr>
          <p:cNvPr id="7" name="Footer Placeholder 6"/>
          <p:cNvSpPr>
            <a:spLocks noGrp="1"/>
          </p:cNvSpPr>
          <p:nvPr>
            <p:ph type="ftr" sz="quarter" idx="11"/>
          </p:nvPr>
        </p:nvSpPr>
        <p:spPr>
          <a:xfrm>
            <a:off x="6248400" y="0"/>
            <a:ext cx="2895600" cy="476250"/>
          </a:xfrm>
        </p:spPr>
        <p:txBody>
          <a:bodyPr/>
          <a:lstStyle/>
          <a:p>
            <a:r>
              <a:rPr lang="en-US" sz="2800" dirty="0" err="1">
                <a:latin typeface="Brush Script MT" panose="03060802040406070304" pitchFamily="66" charset="0"/>
              </a:rPr>
              <a:t>Presgrave</a:t>
            </a:r>
            <a:r>
              <a:rPr lang="en-US" sz="2800" dirty="0">
                <a:latin typeface="Brush Script MT" panose="03060802040406070304" pitchFamily="66" charset="0"/>
              </a:rPr>
              <a:t> &amp; Matthews </a:t>
            </a:r>
          </a:p>
        </p:txBody>
      </p:sp>
      <p:sp>
        <p:nvSpPr>
          <p:cNvPr id="4" name="Slide Number Placeholder 3"/>
          <p:cNvSpPr>
            <a:spLocks noGrp="1"/>
          </p:cNvSpPr>
          <p:nvPr>
            <p:ph type="sldNum" sz="quarter" idx="12"/>
          </p:nvPr>
        </p:nvSpPr>
        <p:spPr>
          <a:xfrm>
            <a:off x="8613648" y="6305550"/>
            <a:ext cx="457200" cy="409149"/>
          </a:xfrm>
        </p:spPr>
        <p:txBody>
          <a:bodyPr/>
          <a:lstStyle/>
          <a:p>
            <a:fld id="{9B0C138C-05A2-4992-9413-9F6F027FD153}" type="slidenum">
              <a:rPr lang="en-US" sz="1400" b="1" i="1" smtClean="0">
                <a:solidFill>
                  <a:schemeClr val="tx1"/>
                </a:solidFill>
                <a:latin typeface="Brush Script MT" panose="03060802040406070304" pitchFamily="66" charset="0"/>
              </a:rPr>
              <a:t>60</a:t>
            </a:fld>
            <a:endParaRPr lang="en-US" b="1" i="1" dirty="0">
              <a:solidFill>
                <a:schemeClr val="tx1"/>
              </a:solidFill>
              <a:latin typeface="Brush Script MT" panose="03060802040406070304" pitchFamily="66" charset="0"/>
            </a:endParaRPr>
          </a:p>
        </p:txBody>
      </p:sp>
    </p:spTree>
    <p:extLst>
      <p:ext uri="{BB962C8B-B14F-4D97-AF65-F5344CB8AC3E}">
        <p14:creationId xmlns:p14="http://schemas.microsoft.com/office/powerpoint/2010/main" val="4190794217"/>
      </p:ext>
    </p:extLst>
  </p:cSld>
  <p:clrMapOvr>
    <a:masterClrMapping/>
  </p:clrMapOvr>
  <p:transition spd="slow">
    <p:push dir="u"/>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371600"/>
            <a:ext cx="7408333" cy="2667000"/>
          </a:xfrm>
        </p:spPr>
        <p:style>
          <a:lnRef idx="2">
            <a:schemeClr val="accent4">
              <a:shade val="50000"/>
            </a:schemeClr>
          </a:lnRef>
          <a:fillRef idx="1">
            <a:schemeClr val="accent4"/>
          </a:fillRef>
          <a:effectRef idx="0">
            <a:schemeClr val="accent4"/>
          </a:effectRef>
          <a:fontRef idx="minor">
            <a:schemeClr val="lt1"/>
          </a:fontRef>
        </p:style>
        <p:txBody>
          <a:bodyPr/>
          <a:lstStyle/>
          <a:p>
            <a:pPr marL="0" indent="0" algn="ctr">
              <a:buNone/>
            </a:pPr>
            <a:r>
              <a:rPr lang="en-US" sz="4400" b="1" dirty="0">
                <a:solidFill>
                  <a:srgbClr val="FFC000"/>
                </a:solidFill>
                <a:effectLst>
                  <a:outerShdw blurRad="38100" dist="38100" dir="2700000" algn="tl">
                    <a:srgbClr val="000000">
                      <a:alpha val="43137"/>
                    </a:srgbClr>
                  </a:outerShdw>
                </a:effectLst>
                <a:latin typeface="Jokerman" pitchFamily="82" charset="0"/>
              </a:rPr>
              <a:t>Thank You For Your Time</a:t>
            </a:r>
          </a:p>
          <a:p>
            <a:pPr algn="ctr"/>
            <a:endParaRPr lang="en-US" b="1" dirty="0">
              <a:solidFill>
                <a:schemeClr val="tx1"/>
              </a:solidFill>
              <a:effectLst>
                <a:outerShdw blurRad="38100" dist="38100" dir="2700000" algn="tl">
                  <a:srgbClr val="000000">
                    <a:alpha val="43137"/>
                  </a:srgbClr>
                </a:outerShdw>
              </a:effectLst>
            </a:endParaRPr>
          </a:p>
          <a:p>
            <a:pPr marL="0" indent="0" algn="ctr">
              <a:buNone/>
            </a:pPr>
            <a:r>
              <a:rPr lang="en-US" b="1" dirty="0">
                <a:solidFill>
                  <a:schemeClr val="bg1"/>
                </a:solidFill>
                <a:effectLst>
                  <a:outerShdw blurRad="38100" dist="38100" dir="2700000" algn="tl">
                    <a:srgbClr val="000000">
                      <a:alpha val="43137"/>
                    </a:srgbClr>
                  </a:outerShdw>
                </a:effectLst>
                <a:latin typeface="Comic Sans MS" pitchFamily="66" charset="0"/>
              </a:rPr>
              <a:t>Presented by Lim Hock Siang</a:t>
            </a:r>
          </a:p>
          <a:p>
            <a:pPr marL="0" indent="0" algn="ctr">
              <a:buNone/>
            </a:pPr>
            <a:r>
              <a:rPr lang="en-US" b="1" dirty="0">
                <a:solidFill>
                  <a:schemeClr val="bg1"/>
                </a:solidFill>
                <a:effectLst>
                  <a:outerShdw blurRad="38100" dist="38100" dir="2700000" algn="tl">
                    <a:srgbClr val="000000">
                      <a:alpha val="43137"/>
                    </a:srgbClr>
                  </a:outerShdw>
                </a:effectLst>
                <a:latin typeface="Comic Sans MS" pitchFamily="66" charset="0"/>
              </a:rPr>
              <a:t>Partner of Messrs. </a:t>
            </a:r>
            <a:r>
              <a:rPr lang="en-US" b="1" dirty="0" err="1">
                <a:solidFill>
                  <a:schemeClr val="bg1"/>
                </a:solidFill>
                <a:effectLst>
                  <a:outerShdw blurRad="38100" dist="38100" dir="2700000" algn="tl">
                    <a:srgbClr val="000000">
                      <a:alpha val="43137"/>
                    </a:srgbClr>
                  </a:outerShdw>
                </a:effectLst>
                <a:latin typeface="Comic Sans MS" pitchFamily="66" charset="0"/>
              </a:rPr>
              <a:t>Presgrave</a:t>
            </a:r>
            <a:r>
              <a:rPr lang="en-US" b="1" dirty="0">
                <a:solidFill>
                  <a:schemeClr val="bg1"/>
                </a:solidFill>
                <a:effectLst>
                  <a:outerShdw blurRad="38100" dist="38100" dir="2700000" algn="tl">
                    <a:srgbClr val="000000">
                      <a:alpha val="43137"/>
                    </a:srgbClr>
                  </a:outerShdw>
                </a:effectLst>
                <a:latin typeface="Comic Sans MS" pitchFamily="66" charset="0"/>
              </a:rPr>
              <a:t> &amp; Matthews</a:t>
            </a:r>
          </a:p>
          <a:p>
            <a:pPr marL="0" indent="0" algn="ctr">
              <a:buNone/>
            </a:pPr>
            <a:endParaRPr lang="en-US" sz="2400" b="1" dirty="0">
              <a:solidFill>
                <a:schemeClr val="bg1"/>
              </a:solidFill>
            </a:endParaRPr>
          </a:p>
        </p:txBody>
      </p:sp>
      <p:sp>
        <p:nvSpPr>
          <p:cNvPr id="7" name="Footer Placeholder 6"/>
          <p:cNvSpPr>
            <a:spLocks noGrp="1"/>
          </p:cNvSpPr>
          <p:nvPr>
            <p:ph type="ftr" sz="quarter" idx="11"/>
          </p:nvPr>
        </p:nvSpPr>
        <p:spPr>
          <a:xfrm>
            <a:off x="6248400" y="0"/>
            <a:ext cx="2895600" cy="476250"/>
          </a:xfrm>
        </p:spPr>
        <p:txBody>
          <a:bodyPr/>
          <a:lstStyle/>
          <a:p>
            <a:r>
              <a:rPr lang="en-US" sz="2800" dirty="0">
                <a:solidFill>
                  <a:schemeClr val="tx1"/>
                </a:solidFill>
                <a:effectLst>
                  <a:outerShdw blurRad="38100" dist="38100" dir="2700000" algn="tl">
                    <a:srgbClr val="000000">
                      <a:alpha val="43137"/>
                    </a:srgbClr>
                  </a:outerShdw>
                </a:effectLst>
                <a:latin typeface="Brush Script MT" panose="03060802040406070304" pitchFamily="66" charset="0"/>
              </a:rPr>
              <a:t>Presgrave &amp; Matthews </a:t>
            </a:r>
          </a:p>
        </p:txBody>
      </p:sp>
      <p:sp>
        <p:nvSpPr>
          <p:cNvPr id="4" name="Slide Number Placeholder 3"/>
          <p:cNvSpPr>
            <a:spLocks noGrp="1"/>
          </p:cNvSpPr>
          <p:nvPr>
            <p:ph type="sldNum" sz="quarter" idx="12"/>
          </p:nvPr>
        </p:nvSpPr>
        <p:spPr/>
        <p:txBody>
          <a:bodyPr/>
          <a:lstStyle/>
          <a:p>
            <a:fld id="{9B0C138C-05A2-4992-9413-9F6F027FD153}" type="slidenum">
              <a:rPr lang="en-US" sz="1400" b="1" i="1" smtClean="0">
                <a:solidFill>
                  <a:schemeClr val="tx1"/>
                </a:solidFill>
                <a:latin typeface="Brush Script MT" panose="03060802040406070304" pitchFamily="66" charset="0"/>
              </a:rPr>
              <a:t>61</a:t>
            </a:fld>
            <a:endParaRPr lang="en-US" sz="1400" b="1" i="1" dirty="0">
              <a:solidFill>
                <a:schemeClr val="tx1"/>
              </a:solidFill>
              <a:latin typeface="Brush Script MT" panose="03060802040406070304" pitchFamily="66" charset="0"/>
            </a:endParaRPr>
          </a:p>
        </p:txBody>
      </p:sp>
    </p:spTree>
    <p:extLst>
      <p:ext uri="{BB962C8B-B14F-4D97-AF65-F5344CB8AC3E}">
        <p14:creationId xmlns:p14="http://schemas.microsoft.com/office/powerpoint/2010/main" val="2459851014"/>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743200"/>
            <a:ext cx="8001000" cy="2819400"/>
          </a:xfrm>
        </p:spPr>
        <p:txBody>
          <a:bodyPr>
            <a:normAutofit/>
          </a:bodyPr>
          <a:lstStyle/>
          <a:p>
            <a:pPr>
              <a:buFont typeface="Wingdings" pitchFamily="2" charset="2"/>
              <a:buChar char="v"/>
            </a:pPr>
            <a:r>
              <a:rPr lang="en-US" dirty="0">
                <a:latin typeface="Century Gothic" pitchFamily="34" charset="0"/>
              </a:rPr>
              <a:t>Time at </a:t>
            </a:r>
            <a:r>
              <a:rPr lang="en-US" b="1" u="sng" dirty="0">
                <a:solidFill>
                  <a:schemeClr val="accent3">
                    <a:lumMod val="75000"/>
                  </a:schemeClr>
                </a:solidFill>
                <a:latin typeface="Century Gothic" pitchFamily="34" charset="0"/>
              </a:rPr>
              <a:t>LARGE</a:t>
            </a:r>
          </a:p>
          <a:p>
            <a:pPr marL="109728" indent="0">
              <a:buNone/>
            </a:pPr>
            <a:endParaRPr lang="en-US" dirty="0">
              <a:latin typeface="Century Gothic" pitchFamily="34" charset="0"/>
            </a:endParaRPr>
          </a:p>
          <a:p>
            <a:pPr>
              <a:buFont typeface="Wingdings" pitchFamily="2" charset="2"/>
              <a:buChar char="v"/>
            </a:pPr>
            <a:r>
              <a:rPr lang="en-US" dirty="0">
                <a:latin typeface="Century Gothic" pitchFamily="34" charset="0"/>
              </a:rPr>
              <a:t>Completion within reasonable time under </a:t>
            </a:r>
            <a:r>
              <a:rPr lang="en-US" i="1" u="sng" dirty="0">
                <a:latin typeface="Century Gothic" pitchFamily="34" charset="0"/>
              </a:rPr>
              <a:t>section 47 of the Contracts Act 1950 </a:t>
            </a:r>
          </a:p>
        </p:txBody>
      </p:sp>
      <p:sp>
        <p:nvSpPr>
          <p:cNvPr id="7" name="Footer Placeholder 6"/>
          <p:cNvSpPr>
            <a:spLocks noGrp="1"/>
          </p:cNvSpPr>
          <p:nvPr>
            <p:ph type="ftr" sz="quarter" idx="11"/>
          </p:nvPr>
        </p:nvSpPr>
        <p:spPr>
          <a:xfrm>
            <a:off x="6248400" y="32982"/>
            <a:ext cx="2895600" cy="476250"/>
          </a:xfrm>
        </p:spPr>
        <p:txBody>
          <a:bodyPr/>
          <a:lstStyle/>
          <a:p>
            <a:r>
              <a:rPr lang="en-US" sz="2800" dirty="0">
                <a:latin typeface="Brush Script MT" panose="03060802040406070304" pitchFamily="66" charset="0"/>
              </a:rPr>
              <a:t>Presgrave &amp; Matthews </a:t>
            </a:r>
          </a:p>
        </p:txBody>
      </p:sp>
      <p:sp>
        <p:nvSpPr>
          <p:cNvPr id="4" name="Slide Number Placeholder 3"/>
          <p:cNvSpPr>
            <a:spLocks noGrp="1"/>
          </p:cNvSpPr>
          <p:nvPr>
            <p:ph type="sldNum" sz="quarter" idx="12"/>
          </p:nvPr>
        </p:nvSpPr>
        <p:spPr/>
        <p:txBody>
          <a:bodyPr/>
          <a:lstStyle/>
          <a:p>
            <a:fld id="{9B0C138C-05A2-4992-9413-9F6F027FD153}" type="slidenum">
              <a:rPr lang="en-US" sz="1400" b="1" smtClean="0">
                <a:solidFill>
                  <a:schemeClr val="tx1"/>
                </a:solidFill>
                <a:latin typeface="Brush Script MT" panose="03060802040406070304" pitchFamily="66" charset="0"/>
              </a:rPr>
              <a:t>7</a:t>
            </a:fld>
            <a:endParaRPr lang="en-US" sz="1400" b="1" dirty="0">
              <a:solidFill>
                <a:schemeClr val="tx1"/>
              </a:solidFill>
              <a:latin typeface="Brush Script MT" panose="03060802040406070304" pitchFamily="66" charset="0"/>
            </a:endParaRPr>
          </a:p>
        </p:txBody>
      </p:sp>
      <p:sp>
        <p:nvSpPr>
          <p:cNvPr id="3" name="Title 2"/>
          <p:cNvSpPr>
            <a:spLocks noGrp="1"/>
          </p:cNvSpPr>
          <p:nvPr>
            <p:ph type="title"/>
          </p:nvPr>
        </p:nvSpPr>
        <p:spPr>
          <a:xfrm>
            <a:off x="457200" y="914400"/>
            <a:ext cx="8229600" cy="1143000"/>
          </a:xfrm>
        </p:spPr>
        <p:txBody>
          <a:bodyPr>
            <a:noAutofit/>
          </a:bodyPr>
          <a:lstStyle/>
          <a:p>
            <a:pPr algn="l"/>
            <a:r>
              <a:rPr lang="en-US" sz="4000" b="0" dirty="0">
                <a:solidFill>
                  <a:schemeClr val="accent4">
                    <a:lumMod val="60000"/>
                    <a:lumOff val="40000"/>
                  </a:schemeClr>
                </a:solidFill>
                <a:effectLst/>
                <a:latin typeface="Britannic Bold" pitchFamily="34" charset="0"/>
              </a:rPr>
              <a:t>What if the Contract does not state the time for completion of the Works?</a:t>
            </a:r>
          </a:p>
        </p:txBody>
      </p:sp>
    </p:spTree>
    <p:extLst>
      <p:ext uri="{BB962C8B-B14F-4D97-AF65-F5344CB8AC3E}">
        <p14:creationId xmlns:p14="http://schemas.microsoft.com/office/powerpoint/2010/main" val="2662855477"/>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590800"/>
            <a:ext cx="8763000" cy="3429000"/>
          </a:xfrm>
        </p:spPr>
        <p:txBody>
          <a:bodyPr>
            <a:noAutofit/>
          </a:bodyPr>
          <a:lstStyle/>
          <a:p>
            <a:pPr>
              <a:buFont typeface="Wingdings" pitchFamily="2" charset="2"/>
              <a:buChar char="Ø"/>
            </a:pPr>
            <a:r>
              <a:rPr lang="en-US" sz="2400" dirty="0">
                <a:latin typeface="Baskerville Old Face" pitchFamily="18" charset="0"/>
              </a:rPr>
              <a:t>General Damages</a:t>
            </a:r>
          </a:p>
          <a:p>
            <a:pPr marL="109728" indent="0">
              <a:buNone/>
            </a:pPr>
            <a:endParaRPr lang="en-US" sz="1200" dirty="0">
              <a:latin typeface="Baskerville Old Face" pitchFamily="18" charset="0"/>
            </a:endParaRPr>
          </a:p>
          <a:p>
            <a:pPr algn="just">
              <a:buFont typeface="Wingdings" pitchFamily="2" charset="2"/>
              <a:buChar char="Ø"/>
            </a:pPr>
            <a:r>
              <a:rPr lang="en-US" sz="2400" u="sng" dirty="0">
                <a:latin typeface="Baskerville Old Face" pitchFamily="18" charset="0"/>
              </a:rPr>
              <a:t>S56(2)</a:t>
            </a:r>
            <a:r>
              <a:rPr lang="en-US" sz="2400" dirty="0">
                <a:latin typeface="Baskerville Old Face" pitchFamily="18" charset="0"/>
              </a:rPr>
              <a:t>:- </a:t>
            </a:r>
            <a:r>
              <a:rPr lang="en-US" sz="2400" i="1" dirty="0">
                <a:latin typeface="Baskerville Old Face" pitchFamily="18" charset="0"/>
              </a:rPr>
              <a:t>if it was not the intention of the parties that time should be of the essence of the contract, the contract does not become voidable by the failure to do the thing at or before the specified time; but the </a:t>
            </a:r>
            <a:r>
              <a:rPr lang="en-US" sz="2400" b="1" i="1" u="sng" dirty="0" err="1">
                <a:latin typeface="Baskerville Old Face" pitchFamily="18" charset="0"/>
              </a:rPr>
              <a:t>promisee</a:t>
            </a:r>
            <a:r>
              <a:rPr lang="en-US" sz="2400" b="1" i="1" u="sng" dirty="0">
                <a:latin typeface="Baskerville Old Face" pitchFamily="18" charset="0"/>
              </a:rPr>
              <a:t> is entitled to compensation from the promisor for any loss occasioned to him by the failure</a:t>
            </a:r>
            <a:r>
              <a:rPr lang="en-US" sz="2400" i="1" dirty="0">
                <a:latin typeface="Baskerville Old Face" pitchFamily="18" charset="0"/>
              </a:rPr>
              <a:t>. </a:t>
            </a:r>
          </a:p>
          <a:p>
            <a:pPr marL="109728" indent="0">
              <a:buNone/>
            </a:pPr>
            <a:endParaRPr lang="en-US" sz="1100" dirty="0">
              <a:latin typeface="Baskerville Old Face" pitchFamily="18" charset="0"/>
            </a:endParaRPr>
          </a:p>
          <a:p>
            <a:pPr>
              <a:buFont typeface="Wingdings" pitchFamily="2" charset="2"/>
              <a:buChar char="Ø"/>
            </a:pPr>
            <a:r>
              <a:rPr lang="en-US" sz="2400" dirty="0">
                <a:latin typeface="Baskerville Old Face" pitchFamily="18" charset="0"/>
              </a:rPr>
              <a:t>Burden of Proof is on the Employer to prove actual damage.</a:t>
            </a:r>
            <a:r>
              <a:rPr lang="en-US" sz="2800" dirty="0">
                <a:latin typeface="Baskerville Old Face" pitchFamily="18" charset="0"/>
              </a:rPr>
              <a:t> </a:t>
            </a:r>
          </a:p>
        </p:txBody>
      </p:sp>
      <p:sp>
        <p:nvSpPr>
          <p:cNvPr id="7" name="Footer Placeholder 6"/>
          <p:cNvSpPr>
            <a:spLocks noGrp="1"/>
          </p:cNvSpPr>
          <p:nvPr>
            <p:ph type="ftr" sz="quarter" idx="11"/>
          </p:nvPr>
        </p:nvSpPr>
        <p:spPr>
          <a:xfrm>
            <a:off x="6248400" y="0"/>
            <a:ext cx="2895600" cy="476250"/>
          </a:xfrm>
        </p:spPr>
        <p:txBody>
          <a:bodyPr/>
          <a:lstStyle/>
          <a:p>
            <a:r>
              <a:rPr lang="en-US" sz="2800" dirty="0">
                <a:latin typeface="Brush Script MT" panose="03060802040406070304" pitchFamily="66" charset="0"/>
              </a:rPr>
              <a:t>Presgrave &amp; Matthews </a:t>
            </a:r>
          </a:p>
        </p:txBody>
      </p:sp>
      <p:sp>
        <p:nvSpPr>
          <p:cNvPr id="4" name="Slide Number Placeholder 3"/>
          <p:cNvSpPr>
            <a:spLocks noGrp="1"/>
          </p:cNvSpPr>
          <p:nvPr>
            <p:ph type="sldNum" sz="quarter" idx="12"/>
          </p:nvPr>
        </p:nvSpPr>
        <p:spPr/>
        <p:txBody>
          <a:bodyPr/>
          <a:lstStyle/>
          <a:p>
            <a:fld id="{9B0C138C-05A2-4992-9413-9F6F027FD153}" type="slidenum">
              <a:rPr lang="en-US" sz="1400" b="1" smtClean="0">
                <a:solidFill>
                  <a:schemeClr val="tx1"/>
                </a:solidFill>
                <a:latin typeface="Brush Script MT" panose="03060802040406070304" pitchFamily="66" charset="0"/>
              </a:rPr>
              <a:t>8</a:t>
            </a:fld>
            <a:endParaRPr lang="en-US" sz="1400" b="1" dirty="0">
              <a:solidFill>
                <a:schemeClr val="tx1"/>
              </a:solidFill>
              <a:latin typeface="Brush Script MT" panose="03060802040406070304" pitchFamily="66" charset="0"/>
            </a:endParaRPr>
          </a:p>
        </p:txBody>
      </p:sp>
      <p:sp>
        <p:nvSpPr>
          <p:cNvPr id="3" name="Title 2"/>
          <p:cNvSpPr>
            <a:spLocks noGrp="1"/>
          </p:cNvSpPr>
          <p:nvPr>
            <p:ph type="title"/>
          </p:nvPr>
        </p:nvSpPr>
        <p:spPr>
          <a:xfrm>
            <a:off x="228600" y="990600"/>
            <a:ext cx="8763000" cy="1143000"/>
          </a:xfrm>
        </p:spPr>
        <p:txBody>
          <a:bodyPr>
            <a:noAutofit/>
          </a:bodyPr>
          <a:lstStyle/>
          <a:p>
            <a:pPr algn="just"/>
            <a:r>
              <a:rPr lang="en-US" sz="3000" dirty="0">
                <a:solidFill>
                  <a:schemeClr val="tx1"/>
                </a:solidFill>
                <a:latin typeface="Andalus" pitchFamily="18" charset="-78"/>
                <a:cs typeface="Andalus" pitchFamily="18" charset="-78"/>
              </a:rPr>
              <a:t>In a Contract where </a:t>
            </a:r>
            <a:r>
              <a:rPr lang="en-US" sz="3000" dirty="0">
                <a:solidFill>
                  <a:schemeClr val="accent2">
                    <a:lumMod val="60000"/>
                    <a:lumOff val="40000"/>
                  </a:schemeClr>
                </a:solidFill>
                <a:latin typeface="Andalus" pitchFamily="18" charset="-78"/>
                <a:cs typeface="Andalus" pitchFamily="18" charset="-78"/>
              </a:rPr>
              <a:t>time is not of the essence</a:t>
            </a:r>
            <a:r>
              <a:rPr lang="en-US" sz="3000" dirty="0">
                <a:solidFill>
                  <a:schemeClr val="tx1"/>
                </a:solidFill>
                <a:latin typeface="Andalus" pitchFamily="18" charset="-78"/>
                <a:cs typeface="Andalus" pitchFamily="18" charset="-78"/>
              </a:rPr>
              <a:t>, what are the </a:t>
            </a:r>
            <a:r>
              <a:rPr lang="en-US" sz="3000" dirty="0">
                <a:solidFill>
                  <a:schemeClr val="accent4">
                    <a:lumMod val="60000"/>
                    <a:lumOff val="40000"/>
                  </a:schemeClr>
                </a:solidFill>
                <a:latin typeface="Andalus" pitchFamily="18" charset="-78"/>
                <a:cs typeface="Andalus" pitchFamily="18" charset="-78"/>
              </a:rPr>
              <a:t>Employer’s entitlement </a:t>
            </a:r>
            <a:r>
              <a:rPr lang="en-US" sz="3000" dirty="0">
                <a:solidFill>
                  <a:schemeClr val="tx1"/>
                </a:solidFill>
                <a:latin typeface="Andalus" pitchFamily="18" charset="-78"/>
                <a:cs typeface="Andalus" pitchFamily="18" charset="-78"/>
              </a:rPr>
              <a:t>in the event that the </a:t>
            </a:r>
            <a:r>
              <a:rPr lang="en-US" sz="3000" dirty="0">
                <a:solidFill>
                  <a:schemeClr val="accent2">
                    <a:lumMod val="60000"/>
                    <a:lumOff val="40000"/>
                  </a:schemeClr>
                </a:solidFill>
                <a:latin typeface="Andalus" pitchFamily="18" charset="-78"/>
                <a:cs typeface="Andalus" pitchFamily="18" charset="-78"/>
              </a:rPr>
              <a:t>Contractor fails to complete the Works by the completion date</a:t>
            </a:r>
            <a:r>
              <a:rPr lang="en-US" sz="3000" dirty="0">
                <a:solidFill>
                  <a:schemeClr val="tx1"/>
                </a:solidFill>
                <a:latin typeface="Andalus" pitchFamily="18" charset="-78"/>
                <a:cs typeface="Andalus" pitchFamily="18" charset="-78"/>
              </a:rPr>
              <a:t>?</a:t>
            </a:r>
          </a:p>
        </p:txBody>
      </p:sp>
    </p:spTree>
    <p:extLst>
      <p:ext uri="{BB962C8B-B14F-4D97-AF65-F5344CB8AC3E}">
        <p14:creationId xmlns:p14="http://schemas.microsoft.com/office/powerpoint/2010/main" val="12165814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circle(in)">
                                      <p:cBhvr>
                                        <p:cTn id="2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95400"/>
            <a:ext cx="8610600" cy="4602163"/>
          </a:xfrm>
        </p:spPr>
        <p:txBody>
          <a:bodyPr>
            <a:normAutofit fontScale="92500" lnSpcReduction="10000"/>
          </a:bodyPr>
          <a:lstStyle/>
          <a:p>
            <a:pPr algn="just">
              <a:buFont typeface="Courier New" pitchFamily="49" charset="0"/>
              <a:buChar char="o"/>
            </a:pPr>
            <a:r>
              <a:rPr lang="en-US" sz="2600" u="sng" dirty="0"/>
              <a:t>Clause 22.0</a:t>
            </a:r>
            <a:r>
              <a:rPr lang="en-US" sz="2600" dirty="0"/>
              <a:t>:- “Liquidated Damages calculated at the rate stated in the Appendix”</a:t>
            </a:r>
          </a:p>
          <a:p>
            <a:pPr lvl="1" algn="just">
              <a:buFont typeface="Courier New" pitchFamily="49" charset="0"/>
              <a:buChar char="o"/>
            </a:pPr>
            <a:endParaRPr lang="en-US" sz="1300" dirty="0"/>
          </a:p>
          <a:p>
            <a:pPr marL="137160" indent="0" algn="just">
              <a:buNone/>
            </a:pPr>
            <a:r>
              <a:rPr lang="en-US" sz="2800" b="1" dirty="0">
                <a:solidFill>
                  <a:srgbClr val="FF9900"/>
                </a:solidFill>
                <a:latin typeface="Modern No. 20" pitchFamily="18" charset="0"/>
              </a:rPr>
              <a:t>What is the pre-condition?</a:t>
            </a:r>
          </a:p>
          <a:p>
            <a:pPr marL="137160" indent="0" algn="just">
              <a:buNone/>
            </a:pPr>
            <a:endParaRPr lang="en-US" sz="1300" b="1" dirty="0">
              <a:latin typeface="Modern No. 20" pitchFamily="18" charset="0"/>
            </a:endParaRPr>
          </a:p>
          <a:p>
            <a:pPr marL="594360" indent="-457200" algn="just">
              <a:buFont typeface="Wingdings" pitchFamily="2" charset="2"/>
              <a:buChar char="Ø"/>
            </a:pPr>
            <a:r>
              <a:rPr lang="en-US" sz="2800" dirty="0">
                <a:latin typeface="Aparajita" pitchFamily="34" charset="0"/>
                <a:cs typeface="Aparajita" pitchFamily="34" charset="0"/>
              </a:rPr>
              <a:t>Certificate of Non-Completion (CNC) </a:t>
            </a:r>
          </a:p>
          <a:p>
            <a:pPr marL="137160" indent="0" algn="just">
              <a:buNone/>
            </a:pPr>
            <a:endParaRPr lang="en-US" sz="1500" dirty="0">
              <a:latin typeface="Aparajita" pitchFamily="34" charset="0"/>
              <a:cs typeface="Aparajita" pitchFamily="34" charset="0"/>
            </a:endParaRPr>
          </a:p>
          <a:p>
            <a:pPr marL="594360" indent="-457200" algn="just">
              <a:buFont typeface="Wingdings" pitchFamily="2" charset="2"/>
              <a:buChar char="Ø"/>
            </a:pPr>
            <a:r>
              <a:rPr lang="en-US" sz="2800" i="1" dirty="0">
                <a:solidFill>
                  <a:schemeClr val="tx1"/>
                </a:solidFill>
                <a:latin typeface="Aparajita" pitchFamily="34" charset="0"/>
                <a:cs typeface="Aparajita" pitchFamily="34" charset="0"/>
              </a:rPr>
              <a:t>Lion Engineering </a:t>
            </a:r>
            <a:r>
              <a:rPr lang="en-US" sz="2800" i="1" dirty="0" err="1">
                <a:solidFill>
                  <a:schemeClr val="tx1"/>
                </a:solidFill>
                <a:latin typeface="Aparajita" pitchFamily="34" charset="0"/>
                <a:cs typeface="Aparajita" pitchFamily="34" charset="0"/>
              </a:rPr>
              <a:t>Sdn</a:t>
            </a:r>
            <a:r>
              <a:rPr lang="en-US" sz="2800" i="1" dirty="0">
                <a:solidFill>
                  <a:schemeClr val="tx1"/>
                </a:solidFill>
                <a:latin typeface="Aparajita" pitchFamily="34" charset="0"/>
                <a:cs typeface="Aparajita" pitchFamily="34" charset="0"/>
              </a:rPr>
              <a:t> </a:t>
            </a:r>
            <a:r>
              <a:rPr lang="en-US" sz="2800" i="1" dirty="0" err="1">
                <a:solidFill>
                  <a:schemeClr val="tx1"/>
                </a:solidFill>
                <a:latin typeface="Aparajita" pitchFamily="34" charset="0"/>
                <a:cs typeface="Aparajita" pitchFamily="34" charset="0"/>
              </a:rPr>
              <a:t>Bhd</a:t>
            </a:r>
            <a:r>
              <a:rPr lang="en-US" sz="2800" i="1" dirty="0">
                <a:solidFill>
                  <a:schemeClr val="tx1"/>
                </a:solidFill>
                <a:latin typeface="Aparajita" pitchFamily="34" charset="0"/>
                <a:cs typeface="Aparajita" pitchFamily="34" charset="0"/>
              </a:rPr>
              <a:t> v </a:t>
            </a:r>
            <a:r>
              <a:rPr lang="en-US" sz="2800" i="1" dirty="0" err="1">
                <a:solidFill>
                  <a:schemeClr val="tx1"/>
                </a:solidFill>
                <a:latin typeface="Aparajita" pitchFamily="34" charset="0"/>
                <a:cs typeface="Aparajita" pitchFamily="34" charset="0"/>
              </a:rPr>
              <a:t>Pauchuan</a:t>
            </a:r>
            <a:r>
              <a:rPr lang="en-US" sz="2800" i="1" dirty="0">
                <a:solidFill>
                  <a:schemeClr val="tx1"/>
                </a:solidFill>
                <a:latin typeface="Aparajita" pitchFamily="34" charset="0"/>
                <a:cs typeface="Aparajita" pitchFamily="34" charset="0"/>
              </a:rPr>
              <a:t> Development </a:t>
            </a:r>
            <a:r>
              <a:rPr lang="en-US" sz="2800" i="1" dirty="0" err="1">
                <a:solidFill>
                  <a:schemeClr val="tx1"/>
                </a:solidFill>
                <a:latin typeface="Aparajita" pitchFamily="34" charset="0"/>
                <a:cs typeface="Aparajita" pitchFamily="34" charset="0"/>
              </a:rPr>
              <a:t>Sdn</a:t>
            </a:r>
            <a:r>
              <a:rPr lang="en-US" sz="2800" i="1" dirty="0">
                <a:solidFill>
                  <a:schemeClr val="tx1"/>
                </a:solidFill>
                <a:latin typeface="Aparajita" pitchFamily="34" charset="0"/>
                <a:cs typeface="Aparajita" pitchFamily="34" charset="0"/>
              </a:rPr>
              <a:t> </a:t>
            </a:r>
            <a:r>
              <a:rPr lang="en-US" sz="2800" i="1" dirty="0" err="1">
                <a:solidFill>
                  <a:schemeClr val="tx1"/>
                </a:solidFill>
                <a:latin typeface="Aparajita" pitchFamily="34" charset="0"/>
                <a:cs typeface="Aparajita" pitchFamily="34" charset="0"/>
              </a:rPr>
              <a:t>Bhd</a:t>
            </a:r>
            <a:r>
              <a:rPr lang="en-US" sz="2800" i="1" dirty="0">
                <a:solidFill>
                  <a:schemeClr val="tx1"/>
                </a:solidFill>
                <a:latin typeface="Aparajita" pitchFamily="34" charset="0"/>
                <a:cs typeface="Aparajita" pitchFamily="34" charset="0"/>
              </a:rPr>
              <a:t> [1997] 4 AMR 3315; </a:t>
            </a:r>
            <a:r>
              <a:rPr lang="en-US" sz="2800" i="1" dirty="0" err="1">
                <a:solidFill>
                  <a:schemeClr val="tx1"/>
                </a:solidFill>
                <a:latin typeface="Aparajita" pitchFamily="34" charset="0"/>
                <a:cs typeface="Aparajita" pitchFamily="34" charset="0"/>
              </a:rPr>
              <a:t>Kerajaan</a:t>
            </a:r>
            <a:r>
              <a:rPr lang="en-US" sz="2800" i="1" dirty="0">
                <a:solidFill>
                  <a:schemeClr val="tx1"/>
                </a:solidFill>
                <a:latin typeface="Aparajita" pitchFamily="34" charset="0"/>
                <a:cs typeface="Aparajita" pitchFamily="34" charset="0"/>
              </a:rPr>
              <a:t> Malaysia v KCSB </a:t>
            </a:r>
            <a:r>
              <a:rPr lang="en-US" sz="2800" i="1" dirty="0" err="1">
                <a:solidFill>
                  <a:schemeClr val="tx1"/>
                </a:solidFill>
                <a:latin typeface="Aparajita" pitchFamily="34" charset="0"/>
                <a:cs typeface="Aparajita" pitchFamily="34" charset="0"/>
              </a:rPr>
              <a:t>Konsortium</a:t>
            </a:r>
            <a:r>
              <a:rPr lang="en-US" sz="2800" i="1" dirty="0">
                <a:solidFill>
                  <a:schemeClr val="tx1"/>
                </a:solidFill>
                <a:latin typeface="Aparajita" pitchFamily="34" charset="0"/>
                <a:cs typeface="Aparajita" pitchFamily="34" charset="0"/>
              </a:rPr>
              <a:t> </a:t>
            </a:r>
            <a:r>
              <a:rPr lang="en-US" sz="2800" i="1" dirty="0" err="1">
                <a:solidFill>
                  <a:schemeClr val="tx1"/>
                </a:solidFill>
                <a:latin typeface="Aparajita" pitchFamily="34" charset="0"/>
                <a:cs typeface="Aparajita" pitchFamily="34" charset="0"/>
              </a:rPr>
              <a:t>Sdn</a:t>
            </a:r>
            <a:r>
              <a:rPr lang="en-US" sz="2800" i="1" dirty="0">
                <a:solidFill>
                  <a:schemeClr val="tx1"/>
                </a:solidFill>
                <a:latin typeface="Aparajita" pitchFamily="34" charset="0"/>
                <a:cs typeface="Aparajita" pitchFamily="34" charset="0"/>
              </a:rPr>
              <a:t> </a:t>
            </a:r>
            <a:r>
              <a:rPr lang="en-US" sz="2800" i="1" dirty="0" err="1">
                <a:solidFill>
                  <a:schemeClr val="tx1"/>
                </a:solidFill>
                <a:latin typeface="Aparajita" pitchFamily="34" charset="0"/>
                <a:cs typeface="Aparajita" pitchFamily="34" charset="0"/>
              </a:rPr>
              <a:t>Bhd</a:t>
            </a:r>
            <a:r>
              <a:rPr lang="en-US" sz="2800" i="1" dirty="0">
                <a:solidFill>
                  <a:schemeClr val="tx1"/>
                </a:solidFill>
                <a:latin typeface="Aparajita" pitchFamily="34" charset="0"/>
                <a:cs typeface="Aparajita" pitchFamily="34" charset="0"/>
              </a:rPr>
              <a:t> [2019] 10 MLJ 429</a:t>
            </a:r>
          </a:p>
          <a:p>
            <a:pPr marL="137160" indent="0" algn="just">
              <a:buNone/>
            </a:pPr>
            <a:endParaRPr lang="en-US" sz="1300" dirty="0">
              <a:solidFill>
                <a:schemeClr val="tx1"/>
              </a:solidFill>
              <a:latin typeface="Aparajita" pitchFamily="34" charset="0"/>
              <a:cs typeface="Aparajita" pitchFamily="34" charset="0"/>
            </a:endParaRPr>
          </a:p>
          <a:p>
            <a:pPr marL="1088136" lvl="2" indent="-457200" algn="just">
              <a:buClr>
                <a:srgbClr val="00B050"/>
              </a:buClr>
              <a:buFont typeface="Wingdings" pitchFamily="2" charset="2"/>
              <a:buChar char="§"/>
            </a:pPr>
            <a:r>
              <a:rPr lang="en-US" sz="2800" dirty="0">
                <a:latin typeface="Aparajita" pitchFamily="34" charset="0"/>
                <a:cs typeface="Aparajita" pitchFamily="34" charset="0"/>
              </a:rPr>
              <a:t>The purpose of CNC is “</a:t>
            </a:r>
            <a:r>
              <a:rPr lang="en-US" sz="2800" b="1" i="1" u="sng" dirty="0">
                <a:latin typeface="Aparajita" pitchFamily="34" charset="0"/>
                <a:cs typeface="Aparajita" pitchFamily="34" charset="0"/>
              </a:rPr>
              <a:t>to </a:t>
            </a:r>
            <a:r>
              <a:rPr lang="en-US" sz="2800" b="1" i="1" u="sng" dirty="0">
                <a:solidFill>
                  <a:schemeClr val="accent3"/>
                </a:solidFill>
                <a:latin typeface="Aparajita" pitchFamily="34" charset="0"/>
                <a:cs typeface="Aparajita" pitchFamily="34" charset="0"/>
              </a:rPr>
              <a:t>prevent time from being at large </a:t>
            </a:r>
            <a:r>
              <a:rPr lang="en-US" sz="2800" b="1" i="1" u="sng" dirty="0">
                <a:latin typeface="Aparajita" pitchFamily="34" charset="0"/>
                <a:cs typeface="Aparajita" pitchFamily="34" charset="0"/>
              </a:rPr>
              <a:t>after the completion date has set in and to </a:t>
            </a:r>
            <a:r>
              <a:rPr lang="en-US" sz="2800" b="1" i="1" u="sng" dirty="0">
                <a:solidFill>
                  <a:schemeClr val="accent3"/>
                </a:solidFill>
                <a:latin typeface="Aparajita" pitchFamily="34" charset="0"/>
                <a:cs typeface="Aparajita" pitchFamily="34" charset="0"/>
              </a:rPr>
              <a:t>justify a claim for LAD</a:t>
            </a:r>
            <a:r>
              <a:rPr lang="en-US" sz="2800" b="1" i="1" u="sng" dirty="0">
                <a:latin typeface="Aparajita" pitchFamily="34" charset="0"/>
                <a:cs typeface="Aparajita" pitchFamily="34" charset="0"/>
              </a:rPr>
              <a:t>”</a:t>
            </a:r>
            <a:endParaRPr lang="en-US" sz="2800" b="1" i="1" u="sng" dirty="0">
              <a:solidFill>
                <a:schemeClr val="tx1"/>
              </a:solidFill>
              <a:latin typeface="Aparajita" pitchFamily="34" charset="0"/>
              <a:cs typeface="Aparajita" pitchFamily="34" charset="0"/>
            </a:endParaRPr>
          </a:p>
        </p:txBody>
      </p:sp>
      <p:sp>
        <p:nvSpPr>
          <p:cNvPr id="7" name="Footer Placeholder 6"/>
          <p:cNvSpPr>
            <a:spLocks noGrp="1"/>
          </p:cNvSpPr>
          <p:nvPr>
            <p:ph type="ftr" sz="quarter" idx="11"/>
          </p:nvPr>
        </p:nvSpPr>
        <p:spPr>
          <a:xfrm>
            <a:off x="6248400" y="0"/>
            <a:ext cx="2895600" cy="476250"/>
          </a:xfrm>
        </p:spPr>
        <p:txBody>
          <a:bodyPr/>
          <a:lstStyle/>
          <a:p>
            <a:r>
              <a:rPr lang="en-US" sz="2800" dirty="0">
                <a:latin typeface="Brush Script MT" panose="03060802040406070304" pitchFamily="66" charset="0"/>
              </a:rPr>
              <a:t>Presgrave &amp; Matthews </a:t>
            </a:r>
          </a:p>
        </p:txBody>
      </p:sp>
      <p:sp>
        <p:nvSpPr>
          <p:cNvPr id="4" name="Slide Number Placeholder 3"/>
          <p:cNvSpPr>
            <a:spLocks noGrp="1"/>
          </p:cNvSpPr>
          <p:nvPr>
            <p:ph type="sldNum" sz="quarter" idx="12"/>
          </p:nvPr>
        </p:nvSpPr>
        <p:spPr/>
        <p:txBody>
          <a:bodyPr/>
          <a:lstStyle/>
          <a:p>
            <a:endParaRPr lang="en-US" dirty="0"/>
          </a:p>
          <a:p>
            <a:fld id="{9B0C138C-05A2-4992-9413-9F6F027FD153}" type="slidenum">
              <a:rPr lang="en-US" sz="1400" b="1" i="1" smtClean="0">
                <a:solidFill>
                  <a:schemeClr val="tx1"/>
                </a:solidFill>
              </a:rPr>
              <a:t>9</a:t>
            </a:fld>
            <a:endParaRPr lang="en-US" sz="1400" b="1" i="1" dirty="0">
              <a:solidFill>
                <a:schemeClr val="tx1"/>
              </a:solidFill>
            </a:endParaRPr>
          </a:p>
        </p:txBody>
      </p:sp>
      <p:sp>
        <p:nvSpPr>
          <p:cNvPr id="3" name="Title 2"/>
          <p:cNvSpPr>
            <a:spLocks noGrp="1"/>
          </p:cNvSpPr>
          <p:nvPr>
            <p:ph type="title"/>
          </p:nvPr>
        </p:nvSpPr>
        <p:spPr>
          <a:xfrm>
            <a:off x="152400" y="152400"/>
            <a:ext cx="8534400" cy="1143000"/>
          </a:xfrm>
        </p:spPr>
        <p:txBody>
          <a:bodyPr/>
          <a:lstStyle/>
          <a:p>
            <a:pPr algn="l"/>
            <a:r>
              <a:rPr lang="en-US" u="sng" dirty="0">
                <a:solidFill>
                  <a:schemeClr val="accent5">
                    <a:lumMod val="75000"/>
                  </a:schemeClr>
                </a:solidFill>
                <a:effectLst/>
                <a:latin typeface="Britannic Bold" pitchFamily="34" charset="0"/>
              </a:rPr>
              <a:t>What does PAM 2018 provides?</a:t>
            </a:r>
            <a:endParaRPr lang="en-US" b="1" u="sng" dirty="0">
              <a:solidFill>
                <a:schemeClr val="accent5">
                  <a:lumMod val="75000"/>
                </a:schemeClr>
              </a:solidFill>
              <a:effectLst/>
              <a:latin typeface="Britannic Bold" pitchFamily="34" charset="0"/>
            </a:endParaRPr>
          </a:p>
        </p:txBody>
      </p:sp>
    </p:spTree>
    <p:extLst>
      <p:ext uri="{BB962C8B-B14F-4D97-AF65-F5344CB8AC3E}">
        <p14:creationId xmlns:p14="http://schemas.microsoft.com/office/powerpoint/2010/main" val="3902345748"/>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1171</TotalTime>
  <Words>4141</Words>
  <Application>Microsoft Office PowerPoint</Application>
  <PresentationFormat>On-screen Show (4:3)</PresentationFormat>
  <Paragraphs>465</Paragraphs>
  <Slides>61</Slides>
  <Notes>2</Notes>
  <HiddenSlides>0</HiddenSlides>
  <MMClips>0</MMClips>
  <ScaleCrop>false</ScaleCrop>
  <HeadingPairs>
    <vt:vector size="6" baseType="variant">
      <vt:variant>
        <vt:lpstr>Fonts Used</vt:lpstr>
      </vt:variant>
      <vt:variant>
        <vt:i4>28</vt:i4>
      </vt:variant>
      <vt:variant>
        <vt:lpstr>Theme</vt:lpstr>
      </vt:variant>
      <vt:variant>
        <vt:i4>1</vt:i4>
      </vt:variant>
      <vt:variant>
        <vt:lpstr>Slide Titles</vt:lpstr>
      </vt:variant>
      <vt:variant>
        <vt:i4>61</vt:i4>
      </vt:variant>
    </vt:vector>
  </HeadingPairs>
  <TitlesOfParts>
    <vt:vector size="90" baseType="lpstr">
      <vt:lpstr>Andalus</vt:lpstr>
      <vt:lpstr>Aharoni</vt:lpstr>
      <vt:lpstr>Algerian</vt:lpstr>
      <vt:lpstr>Angsana New</vt:lpstr>
      <vt:lpstr>Aparajita</vt:lpstr>
      <vt:lpstr>Arial</vt:lpstr>
      <vt:lpstr>Baskerville Old Face</vt:lpstr>
      <vt:lpstr>Berlin Sans FB</vt:lpstr>
      <vt:lpstr>Britannic Bold</vt:lpstr>
      <vt:lpstr>Brush Script MT</vt:lpstr>
      <vt:lpstr>Calibri</vt:lpstr>
      <vt:lpstr>Californian FB</vt:lpstr>
      <vt:lpstr>Candara</vt:lpstr>
      <vt:lpstr>Century Gothic</vt:lpstr>
      <vt:lpstr>Comic Sans MS</vt:lpstr>
      <vt:lpstr>Courier New</vt:lpstr>
      <vt:lpstr>Georgia</vt:lpstr>
      <vt:lpstr>Impact</vt:lpstr>
      <vt:lpstr>Jokerman</vt:lpstr>
      <vt:lpstr>Lucida Fax</vt:lpstr>
      <vt:lpstr>Lucida Sans Unicode</vt:lpstr>
      <vt:lpstr>Modern No. 20</vt:lpstr>
      <vt:lpstr>Mongolian Baiti</vt:lpstr>
      <vt:lpstr>Narkisim</vt:lpstr>
      <vt:lpstr>Verdana</vt:lpstr>
      <vt:lpstr>Wingdings</vt:lpstr>
      <vt:lpstr>Wingdings 2</vt:lpstr>
      <vt:lpstr>Wingdings 3</vt:lpstr>
      <vt:lpstr>Concourse</vt:lpstr>
      <vt:lpstr>  PAM NORTHERN CHAPTER  Seminar on Practical Construction Law   TIME IN CONSTRUCTION CONTRACT  Penang, 21st December 2019</vt:lpstr>
      <vt:lpstr>PowerPoint Presentation</vt:lpstr>
      <vt:lpstr> What is the meaning of “Time is of the Essence”? </vt:lpstr>
      <vt:lpstr>Is Time of the Essence in PAM 2018 (without Quantities) ?</vt:lpstr>
      <vt:lpstr>What is the consequence if time for completion of the Works is of the essence and the Contractor fails to complete the Works by the stipulated time?</vt:lpstr>
      <vt:lpstr>Does PAM 2018 gives the Employer a right to terminate the Contract if the Contractor fails to carry out the Works timely?</vt:lpstr>
      <vt:lpstr>What if the Contract does not state the time for completion of the Works?</vt:lpstr>
      <vt:lpstr>In a Contract where time is not of the essence, what are the Employer’s entitlement in the event that the Contractor fails to complete the Works by the completion date?</vt:lpstr>
      <vt:lpstr>What does PAM 2018 provides?</vt:lpstr>
      <vt:lpstr>What if the Appendix omits to state the rate of liquidated damages?</vt:lpstr>
      <vt:lpstr>When should CNC be issued?</vt:lpstr>
      <vt:lpstr>What are the Employer’s remedies after issuance of CNC under PAM 2018?</vt:lpstr>
      <vt:lpstr>What are the procedure requirements to deduct liquidated damages under PAM 2018?</vt:lpstr>
      <vt:lpstr>Is the Employer required to prove actual loss when recovering liquidated damages?</vt:lpstr>
      <vt:lpstr> The previous position before 2019 </vt:lpstr>
      <vt:lpstr>Would it be difficult to assess the loss arising from delayed completion in building Contract?</vt:lpstr>
      <vt:lpstr>Position after 2019</vt:lpstr>
      <vt:lpstr>The present legal position on whether proof of actual loss is required?</vt:lpstr>
      <vt:lpstr>The legal burden … </vt:lpstr>
      <vt:lpstr>How do you determine whether the sum payable as LD is unreasonable?</vt:lpstr>
      <vt:lpstr>PowerPoint Presentation</vt:lpstr>
      <vt:lpstr>Are the relative bargaining position of parties relevant in the determination of the reasonableness of LD clause?</vt:lpstr>
      <vt:lpstr>The question of legitimate interest, proportionality and reasonableness is to be adjudged from what point in time?</vt:lpstr>
      <vt:lpstr>Is the Contractor precluded by Clause 22.2 from challenging the reasonableness of LD clause?</vt:lpstr>
      <vt:lpstr>Is actual loss still relevant?</vt:lpstr>
      <vt:lpstr>What happens if the sum provided is found to be unreasonable or disproportionate? </vt:lpstr>
      <vt:lpstr>PowerPoint Presentation</vt:lpstr>
      <vt:lpstr>Procedure for EOT Application </vt:lpstr>
      <vt:lpstr>PowerPoint Presentation</vt:lpstr>
      <vt:lpstr>PowerPoint Presentation</vt:lpstr>
      <vt:lpstr>PowerPoint Presentation</vt:lpstr>
      <vt:lpstr>Is the Contractor precluded from claiming EOT for failing to give timely notification if delay was caused by the Employer?</vt:lpstr>
      <vt:lpstr>PowerPoint Presentation</vt:lpstr>
      <vt:lpstr>PowerPoint Presentation</vt:lpstr>
      <vt:lpstr>Quantum of Extension of Time</vt:lpstr>
      <vt:lpstr>Whether the Contractor must establish delay through Critical Path analysis? </vt:lpstr>
      <vt:lpstr>Works Programme</vt:lpstr>
      <vt:lpstr>Why Works Programme is stipulated as not part of the Contract?</vt:lpstr>
      <vt:lpstr>What is the meaning of FLOAT in Works Program?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Cheryl Tan</dc:creator>
  <cp:lastModifiedBy>Owner</cp:lastModifiedBy>
  <cp:revision>150</cp:revision>
  <cp:lastPrinted>2019-12-20T11:31:25Z</cp:lastPrinted>
  <dcterms:created xsi:type="dcterms:W3CDTF">2016-11-18T03:06:13Z</dcterms:created>
  <dcterms:modified xsi:type="dcterms:W3CDTF">2019-12-24T02:54:08Z</dcterms:modified>
</cp:coreProperties>
</file>